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7" r:id="rId2"/>
    <p:sldId id="258" r:id="rId3"/>
    <p:sldId id="259" r:id="rId4"/>
    <p:sldId id="260" r:id="rId5"/>
    <p:sldId id="34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84" r:id="rId26"/>
    <p:sldId id="291" r:id="rId27"/>
    <p:sldId id="292" r:id="rId28"/>
    <p:sldId id="293" r:id="rId29"/>
    <p:sldId id="296" r:id="rId30"/>
    <p:sldId id="299" r:id="rId31"/>
    <p:sldId id="300" r:id="rId32"/>
    <p:sldId id="301" r:id="rId33"/>
    <p:sldId id="302" r:id="rId34"/>
  </p:sldIdLst>
  <p:sldSz cx="12192000" cy="6858000"/>
  <p:notesSz cx="6858000" cy="12192000"/>
  <p:custDataLst>
    <p:tags r:id="rId3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72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作业帮">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a:lstStyle/>
          <a:p>
            <a:endParaRPr lang="zh-CN" altLang="en-US"/>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4"/>
          <a:stretch>
            <a:fillRect/>
          </a:stretch>
        </p:blipFill>
        <p:spPr>
          <a:xfrm>
            <a:off x="10872216" y="6537960"/>
            <a:ext cx="1033272" cy="292608"/>
          </a:xfrm>
          <a:prstGeom prst="rect">
            <a:avLst/>
          </a:prstGeom>
        </p:spPr>
      </p:pic>
      <p:sp>
        <p:nvSpPr>
          <p:cNvPr id="8" name="MasterShapeName?linknodeid=820cbf7de&amp;color=RGB(0,0,0)">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255,255,255)">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history#pid=63b8fceeaecb85217585ab6d#tid=63d4f6a6680a4f00096fe6f5">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内容#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教材帮#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4"/>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4"/>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4"/>
          <a:stretch>
            <a:fillRect/>
          </a:stretch>
        </p:blipFill>
        <p:spPr>
          <a:xfrm>
            <a:off x="10872216" y="6537960"/>
            <a:ext cx="1033272" cy="292608"/>
          </a:xfrm>
          <a:prstGeom prst="rect">
            <a:avLst/>
          </a:prstGeom>
        </p:spPr>
      </p:pic>
      <p:sp>
        <p:nvSpPr>
          <p:cNvPr id="8" name="MasterShapeName?linknodeid=820cbf7de&amp;color=RGB(255,255,255)">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史料帮#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4"/>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255,255,255)">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zh-CN" alt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a:t>
            </a: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高考帮#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4"/>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255,255,255)">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作业帮#df=bc3d57f3e">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wrap="square" lIns="0" tIns="0" rIns="0" bIns="0" rtlCol="0" anchor="ctr"/>
          <a:lstStyle/>
          <a:p>
            <a:pPr algn="l"/>
            <a:r>
              <a:rPr lang="en-US" sz="2000" b="1" i="0" dirty="0">
                <a:solidFill>
                  <a:srgbClr val="000000"/>
                </a:solidFill>
                <a:latin typeface="黑体" panose="02010609060101010101" pitchFamily="34" charset="-122"/>
                <a:ea typeface="黑体" panose="02010609060101010101" pitchFamily="34" charset="-122"/>
                <a:cs typeface="黑体" panose="02010609060101010101" pitchFamily="34" charset="-120"/>
              </a:rPr>
              <a:t>第6讲 隋唐盛衰及其制度上的重要建树</a:t>
            </a:r>
            <a:endParaRPr lang="en-US" sz="2000" dirty="0"/>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4"/>
          <a:stretch>
            <a:fillRect/>
          </a:stretch>
        </p:blipFill>
        <p:spPr>
          <a:xfrm>
            <a:off x="10872216" y="6537960"/>
            <a:ext cx="1033272" cy="292608"/>
          </a:xfrm>
          <a:prstGeom prst="rect">
            <a:avLst/>
          </a:prstGeom>
        </p:spPr>
      </p:pic>
      <p:sp>
        <p:nvSpPr>
          <p:cNvPr id="8" name="MasterShapeName?linknodeid=820cbf7de&amp;color=RGB(0,0,0)">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255,255,255)">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4873752" y="1051560"/>
            <a:ext cx="768096" cy="768096"/>
          </a:xfrm>
          <a:prstGeom prst="rect">
            <a:avLst/>
          </a:prstGeom>
          <a:solidFill>
            <a:srgbClr val="003592"/>
          </a:solidFill>
        </p:spPr>
        <p:txBody>
          <a:bodyPr wrap="square" lIns="0" tIns="0" rIns="0" bIns="0" rtlCol="0" anchor="ctr"/>
          <a:lstStyle/>
          <a:p>
            <a:pPr algn="ctr"/>
            <a:r>
              <a:rPr lang="en-US" sz="4000" b="1" i="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4000" dirty="0"/>
          </a:p>
        </p:txBody>
      </p:sp>
      <p:sp>
        <p:nvSpPr>
          <p:cNvPr id="4" name="MasterShapeName"/>
          <p:cNvSpPr/>
          <p:nvPr/>
        </p:nvSpPr>
        <p:spPr>
          <a:xfrm>
            <a:off x="4873752" y="2377440"/>
            <a:ext cx="768096" cy="768096"/>
          </a:xfrm>
          <a:prstGeom prst="rect">
            <a:avLst/>
          </a:prstGeom>
          <a:solidFill>
            <a:srgbClr val="003592"/>
          </a:solidFill>
        </p:spPr>
        <p:txBody>
          <a:bodyPr wrap="square" lIns="0" tIns="0" rIns="0" bIns="0" rtlCol="0" anchor="ctr"/>
          <a:lstStyle/>
          <a:p>
            <a:pPr algn="ctr"/>
            <a:r>
              <a:rPr lang="en-US" sz="4000" b="1" i="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4000" dirty="0"/>
          </a:p>
        </p:txBody>
      </p:sp>
      <p:sp>
        <p:nvSpPr>
          <p:cNvPr id="5" name="MasterShapeName"/>
          <p:cNvSpPr/>
          <p:nvPr/>
        </p:nvSpPr>
        <p:spPr>
          <a:xfrm>
            <a:off x="4873752" y="3703320"/>
            <a:ext cx="768096" cy="768096"/>
          </a:xfrm>
          <a:prstGeom prst="rect">
            <a:avLst/>
          </a:prstGeom>
          <a:solidFill>
            <a:srgbClr val="003592"/>
          </a:solidFill>
        </p:spPr>
        <p:txBody>
          <a:bodyPr wrap="square" lIns="0" tIns="0" rIns="0" bIns="0" rtlCol="0" anchor="ctr"/>
          <a:lstStyle/>
          <a:p>
            <a:pPr algn="ctr"/>
            <a:r>
              <a:rPr lang="en-US" sz="4000" b="1" i="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4000" dirty="0"/>
          </a:p>
        </p:txBody>
      </p:sp>
      <p:sp>
        <p:nvSpPr>
          <p:cNvPr id="6" name="MasterShapeName"/>
          <p:cNvSpPr/>
          <p:nvPr/>
        </p:nvSpPr>
        <p:spPr>
          <a:xfrm>
            <a:off x="4873752" y="5029200"/>
            <a:ext cx="768096" cy="768096"/>
          </a:xfrm>
          <a:prstGeom prst="rect">
            <a:avLst/>
          </a:prstGeom>
          <a:solidFill>
            <a:srgbClr val="003592"/>
          </a:solidFill>
        </p:spPr>
        <p:txBody>
          <a:bodyPr wrap="square" lIns="0" tIns="0" rIns="0" bIns="0" rtlCol="0" anchor="ctr"/>
          <a:lstStyle/>
          <a:p>
            <a:pPr algn="ctr"/>
            <a:r>
              <a:rPr lang="en-US" sz="4000" b="1" i="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4000" dirty="0"/>
          </a:p>
        </p:txBody>
      </p:sp>
      <p:sp>
        <p:nvSpPr>
          <p:cNvPr id="7" name="MasterShapeName?linknodeid=820cbf7de&amp;color=RGB(0,0,0)">
            <a:hlinkClick r:id="rId3" action="ppaction://hlinksldjump"/>
          </p:cNvPr>
          <p:cNvSpPr/>
          <p:nvPr/>
        </p:nvSpPr>
        <p:spPr>
          <a:xfrm>
            <a:off x="6007608" y="1115568"/>
            <a:ext cx="5486400" cy="640080"/>
          </a:xfrm>
          <a:prstGeom prst="rect">
            <a:avLst/>
          </a:prstGeom>
          <a:noFill/>
        </p:spPr>
        <p:txBody>
          <a:bodyPr wrap="square" lIns="0" tIns="0" rIns="0" bIns="0" rtlCol="0" anchor="ctr"/>
          <a:lstStyle/>
          <a:p>
            <a:pPr algn="ctr"/>
            <a:r>
              <a:rPr lang="en-US" sz="30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教材帮 读透教材 融会贯通</a:t>
            </a:r>
            <a:endParaRPr lang="en-US" sz="3000" dirty="0"/>
          </a:p>
        </p:txBody>
      </p:sp>
      <p:sp>
        <p:nvSpPr>
          <p:cNvPr id="8" name="MasterShapeName?linknodeid=c2cf941af&amp;color=RGB(0,0,0)">
            <a:hlinkClick r:id="" action="ppaction://noaction"/>
          </p:cNvPr>
          <p:cNvSpPr/>
          <p:nvPr/>
        </p:nvSpPr>
        <p:spPr>
          <a:xfrm>
            <a:off x="6007608" y="2441448"/>
            <a:ext cx="5486400" cy="640080"/>
          </a:xfrm>
          <a:prstGeom prst="rect">
            <a:avLst/>
          </a:prstGeom>
          <a:noFill/>
        </p:spPr>
        <p:txBody>
          <a:bodyPr wrap="square" lIns="0" tIns="0" rIns="0" bIns="0" rtlCol="0" anchor="ctr"/>
          <a:lstStyle/>
          <a:p>
            <a:pPr algn="ctr"/>
            <a:r>
              <a:rPr lang="en-US" sz="30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史料帮 挖掘史料 突破重难</a:t>
            </a:r>
            <a:endParaRPr lang="en-US" sz="3000" dirty="0"/>
          </a:p>
        </p:txBody>
      </p:sp>
      <p:sp>
        <p:nvSpPr>
          <p:cNvPr id="9" name="MasterShapeName?linknodeid=5112ca801&amp;color=RGB(0,0,0)">
            <a:hlinkClick r:id="" action="ppaction://noaction"/>
          </p:cNvPr>
          <p:cNvSpPr/>
          <p:nvPr/>
        </p:nvSpPr>
        <p:spPr>
          <a:xfrm>
            <a:off x="6007608" y="3767328"/>
            <a:ext cx="5486400" cy="640080"/>
          </a:xfrm>
          <a:prstGeom prst="rect">
            <a:avLst/>
          </a:prstGeom>
          <a:noFill/>
        </p:spPr>
        <p:txBody>
          <a:bodyPr wrap="square" lIns="0" tIns="0" rIns="0" bIns="0" rtlCol="0" anchor="ctr"/>
          <a:lstStyle/>
          <a:p>
            <a:pPr algn="ctr"/>
            <a:r>
              <a:rPr lang="en-US" sz="30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高考帮 研透高考 明确方向</a:t>
            </a:r>
            <a:endParaRPr lang="en-US" sz="3000" dirty="0"/>
          </a:p>
        </p:txBody>
      </p:sp>
      <p:sp>
        <p:nvSpPr>
          <p:cNvPr id="10" name="MasterShapeName?linknodeid=a266b3077&amp;color=RGB(0,0,0)">
            <a:hlinkClick r:id="" action="ppaction://noaction"/>
          </p:cNvPr>
          <p:cNvSpPr/>
          <p:nvPr/>
        </p:nvSpPr>
        <p:spPr>
          <a:xfrm>
            <a:off x="6007608" y="5093208"/>
            <a:ext cx="5486400" cy="640080"/>
          </a:xfrm>
          <a:prstGeom prst="rect">
            <a:avLst/>
          </a:prstGeom>
          <a:noFill/>
        </p:spPr>
        <p:txBody>
          <a:bodyPr wrap="square" lIns="0" tIns="0" rIns="0" bIns="0" rtlCol="0" anchor="ctr"/>
          <a:lstStyle/>
          <a:p>
            <a:pPr algn="ctr"/>
            <a:r>
              <a:rPr lang="en-US" sz="30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作业帮 练透好题 精准分层</a:t>
            </a:r>
            <a:endParaRPr lang="en-US" sz="3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47472" y="210312"/>
            <a:ext cx="10140696" cy="402336"/>
          </a:xfrm>
          <a:prstGeom prst="rect">
            <a:avLst/>
          </a:prstGeom>
          <a:noFill/>
        </p:spPr>
        <p:txBody>
          <a:bodyPr/>
          <a:lstStyle/>
          <a:p>
            <a:endParaRPr lang="zh-CN" altLang="en-US"/>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4"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教材帮">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a:lstStyle/>
          <a:p>
            <a:endParaRPr lang="zh-CN" altLang="en-US"/>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4"/>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4"/>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4"/>
          <a:stretch>
            <a:fillRect/>
          </a:stretch>
        </p:blipFill>
        <p:spPr>
          <a:xfrm>
            <a:off x="10872216" y="6537960"/>
            <a:ext cx="1033272" cy="292608"/>
          </a:xfrm>
          <a:prstGeom prst="rect">
            <a:avLst/>
          </a:prstGeom>
        </p:spPr>
      </p:pic>
      <p:sp>
        <p:nvSpPr>
          <p:cNvPr id="8" name="MasterShapeName?linknodeid=820cbf7de&amp;color=RGB(255,255,255)">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0,0,0)">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史料帮">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a:lstStyle/>
          <a:p>
            <a:endParaRPr lang="zh-CN" altLang="en-US"/>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4"/>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3"/>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255,255,255)">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思维帮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高考帮">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338328" y="210312"/>
            <a:ext cx="10140696" cy="402336"/>
          </a:xfrm>
          <a:prstGeom prst="rect">
            <a:avLst/>
          </a:prstGeom>
          <a:noFill/>
        </p:spPr>
        <p:txBody>
          <a:bodyPr/>
          <a:lstStyle/>
          <a:p>
            <a:endParaRPr lang="zh-CN" altLang="en-US"/>
          </a:p>
        </p:txBody>
      </p:sp>
      <p:pic>
        <p:nvPicPr>
          <p:cNvPr id="4" name="MasterShapeName" descr="preencoded.png"/>
          <p:cNvPicPr>
            <a:picLocks noChangeAspect="1"/>
          </p:cNvPicPr>
          <p:nvPr/>
        </p:nvPicPr>
        <p:blipFill>
          <a:blip r:embed="rId3"/>
          <a:stretch>
            <a:fillRect/>
          </a:stretch>
        </p:blipFill>
        <p:spPr>
          <a:xfrm>
            <a:off x="7214616" y="6537960"/>
            <a:ext cx="1033272" cy="292608"/>
          </a:xfrm>
          <a:prstGeom prst="rect">
            <a:avLst/>
          </a:prstGeom>
        </p:spPr>
      </p:pic>
      <p:pic>
        <p:nvPicPr>
          <p:cNvPr id="5" name="MasterShapeName" descr="preencoded.png"/>
          <p:cNvPicPr>
            <a:picLocks noChangeAspect="1"/>
          </p:cNvPicPr>
          <p:nvPr/>
        </p:nvPicPr>
        <p:blipFill>
          <a:blip r:embed="rId3"/>
          <a:stretch>
            <a:fillRect/>
          </a:stretch>
        </p:blipFill>
        <p:spPr>
          <a:xfrm>
            <a:off x="8439912" y="6537960"/>
            <a:ext cx="1033272" cy="292608"/>
          </a:xfrm>
          <a:prstGeom prst="rect">
            <a:avLst/>
          </a:prstGeom>
        </p:spPr>
      </p:pic>
      <p:pic>
        <p:nvPicPr>
          <p:cNvPr id="6" name="MasterShapeName" descr="preencoded.png"/>
          <p:cNvPicPr>
            <a:picLocks noChangeAspect="1"/>
          </p:cNvPicPr>
          <p:nvPr/>
        </p:nvPicPr>
        <p:blipFill>
          <a:blip r:embed="rId4"/>
          <a:stretch>
            <a:fillRect/>
          </a:stretch>
        </p:blipFill>
        <p:spPr>
          <a:xfrm>
            <a:off x="9656064" y="6537960"/>
            <a:ext cx="1033272" cy="292608"/>
          </a:xfrm>
          <a:prstGeom prst="rect">
            <a:avLst/>
          </a:prstGeom>
        </p:spPr>
      </p:pic>
      <p:pic>
        <p:nvPicPr>
          <p:cNvPr id="7" name="MasterShapeName" descr="preencoded.png"/>
          <p:cNvPicPr>
            <a:picLocks noChangeAspect="1"/>
          </p:cNvPicPr>
          <p:nvPr/>
        </p:nvPicPr>
        <p:blipFill>
          <a:blip r:embed="rId3"/>
          <a:stretch>
            <a:fillRect/>
          </a:stretch>
        </p:blipFill>
        <p:spPr>
          <a:xfrm>
            <a:off x="10872216" y="6537960"/>
            <a:ext cx="1033272" cy="292608"/>
          </a:xfrm>
          <a:prstGeom prst="rect">
            <a:avLst/>
          </a:prstGeom>
        </p:spPr>
      </p:pic>
      <p:sp>
        <p:nvSpPr>
          <p:cNvPr id="8" name="MasterShapeName?linknodeid=820cbf7de&amp;color=RGB(0,0,0)">
            <a:hlinkClick r:id="rId5" action="ppaction://hlinksldjump"/>
          </p:cNvPr>
          <p:cNvSpPr/>
          <p:nvPr/>
        </p:nvSpPr>
        <p:spPr>
          <a:xfrm>
            <a:off x="72146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教材帮</a:t>
            </a:r>
            <a:endParaRPr lang="en-US" sz="1400" dirty="0"/>
          </a:p>
        </p:txBody>
      </p:sp>
      <p:sp>
        <p:nvSpPr>
          <p:cNvPr id="9" name="MasterShapeName?linknodeid=c2cf941af&amp;color=RGB(0,0,0)">
            <a:hlinkClick r:id="" action="ppaction://noaction"/>
          </p:cNvPr>
          <p:cNvSpPr/>
          <p:nvPr/>
        </p:nvSpPr>
        <p:spPr>
          <a:xfrm>
            <a:off x="8439912"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史料帮</a:t>
            </a:r>
            <a:endParaRPr lang="en-US" sz="1400" dirty="0"/>
          </a:p>
        </p:txBody>
      </p:sp>
      <p:sp>
        <p:nvSpPr>
          <p:cNvPr id="10" name="MasterShapeName?linknodeid=5112ca801&amp;color=RGB(255,255,255)">
            <a:hlinkClick r:id="" action="ppaction://noaction"/>
          </p:cNvPr>
          <p:cNvSpPr/>
          <p:nvPr/>
        </p:nvSpPr>
        <p:spPr>
          <a:xfrm>
            <a:off x="9656064" y="6537960"/>
            <a:ext cx="1033272" cy="292608"/>
          </a:xfrm>
          <a:prstGeom prst="rect">
            <a:avLst/>
          </a:prstGeom>
          <a:noFill/>
        </p:spPr>
        <p:txBody>
          <a:bodyPr wrap="square" lIns="0" tIns="0" rIns="0" bIns="0" rtlCol="0" anchor="ctr"/>
          <a:lstStyle/>
          <a:p>
            <a:pPr algn="ctr"/>
            <a:r>
              <a:rPr lang="en-US" sz="1400" b="1" i="0" dirty="0">
                <a:solidFill>
                  <a:srgbClr val="FFFFFF"/>
                </a:solidFill>
                <a:latin typeface="Times New Roman" panose="02020603050405020304" pitchFamily="34" charset="0"/>
                <a:ea typeface="黑体" panose="02010609060101010101" pitchFamily="34" charset="-122"/>
                <a:cs typeface="Times New Roman" panose="02020603050405020304" pitchFamily="34" charset="-120"/>
              </a:rPr>
              <a:t>高考帮</a:t>
            </a:r>
            <a:endParaRPr lang="en-US" sz="1400" dirty="0"/>
          </a:p>
        </p:txBody>
      </p:sp>
      <p:sp>
        <p:nvSpPr>
          <p:cNvPr id="11" name="MasterShapeName?linknodeid=a266b3077&amp;color=RGB(0,0,0)">
            <a:hlinkClick r:id="" action="ppaction://noaction"/>
          </p:cNvPr>
          <p:cNvSpPr/>
          <p:nvPr/>
        </p:nvSpPr>
        <p:spPr>
          <a:xfrm>
            <a:off x="10872216" y="6537960"/>
            <a:ext cx="1033272" cy="292608"/>
          </a:xfrm>
          <a:prstGeom prst="rect">
            <a:avLst/>
          </a:prstGeom>
          <a:noFill/>
        </p:spPr>
        <p:txBody>
          <a:bodyPr wrap="square" lIns="0" tIns="0" rIns="0" bIns="0" rtlCol="0" anchor="ctr"/>
          <a:lstStyle/>
          <a:p>
            <a:pPr algn="ctr"/>
            <a:r>
              <a:rPr lang="en-US" sz="1400" b="1" i="0" dirty="0">
                <a:solidFill>
                  <a:srgbClr val="000000"/>
                </a:solidFill>
                <a:latin typeface="Times New Roman" panose="02020603050405020304" pitchFamily="34" charset="0"/>
                <a:ea typeface="黑体" panose="02010609060101010101" pitchFamily="34" charset="-122"/>
                <a:cs typeface="Times New Roman" panose="02020603050405020304" pitchFamily="34" charset="-120"/>
              </a:rPr>
              <a:t>作业帮</a:t>
            </a:r>
            <a:endParaRPr lang="en-US" sz="1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bc3d57f3e.fixed?vbadefaultcenterpage=1&amp;parentnodeid=5eab062c5&amp;vbahtmlprocessed=1"/>
          <p:cNvSpPr/>
          <p:nvPr/>
        </p:nvSpPr>
        <p:spPr>
          <a:xfrm>
            <a:off x="0" y="1519428"/>
            <a:ext cx="12188952" cy="1706880"/>
          </a:xfrm>
          <a:prstGeom prst="rect">
            <a:avLst/>
          </a:prstGeom>
          <a:noFill/>
        </p:spPr>
        <p:txBody>
          <a:bodyPr wrap="square" lIns="0" tIns="0" rIns="0" bIns="0" rtlCol="0" anchor="ctr"/>
          <a:lstStyle/>
          <a:p>
            <a:pPr algn="ctr" latinLnBrk="1">
              <a:lnSpc>
                <a:spcPct val="100000"/>
              </a:lnSpc>
            </a:pPr>
            <a:r>
              <a:rPr lang="en-US" altLang="zh-CN" sz="5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第二单元</a:t>
            </a:r>
            <a:r>
              <a:rPr lang="en-US" altLang="zh-CN" sz="5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5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三国两晋南北朝的民族交融与隋唐统一多民族封建国家的发展</a:t>
            </a:r>
            <a:endParaRPr lang="en-US" altLang="zh-CN" sz="5600" dirty="0"/>
          </a:p>
        </p:txBody>
      </p:sp>
      <p:sp>
        <p:nvSpPr>
          <p:cNvPr id="3" name="C_2_BD#bc3d57f3e.fixed?vbadefaultcenterpage=1&amp;parentnodeid=5eab062c5&amp;vbahtmlprocessed=1"/>
          <p:cNvSpPr/>
          <p:nvPr/>
        </p:nvSpPr>
        <p:spPr>
          <a:xfrm>
            <a:off x="0" y="3264408"/>
            <a:ext cx="12188952" cy="1014984"/>
          </a:xfrm>
          <a:prstGeom prst="rect">
            <a:avLst/>
          </a:prstGeom>
          <a:noFill/>
        </p:spPr>
        <p:txBody>
          <a:bodyPr wrap="none" lIns="0" tIns="0" rIns="0" bIns="0" rtlCol="0" anchor="ctr"/>
          <a:lstStyle/>
          <a:p>
            <a:pPr algn="ctr" latinLnBrk="1">
              <a:lnSpc>
                <a:spcPct val="100000"/>
              </a:lnSpc>
            </a:pPr>
            <a:r>
              <a:rPr lang="en-US" altLang="zh-CN" sz="4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第6讲</a:t>
            </a:r>
            <a:r>
              <a:rPr lang="en-US" altLang="zh-CN" sz="4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4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隋唐盛衰及其制度上的重要建树</a:t>
            </a:r>
            <a:endParaRPr lang="en-US" altLang="zh-CN" sz="4400" dirty="0"/>
          </a:p>
        </p:txBody>
      </p:sp>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_6_BD#414ea2c2b?vbadefaultcenterpage=1&amp;parentnodeid=a09d37d7b&amp;vbahtmlprocessed=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843016" y="2060781"/>
            <a:ext cx="833684" cy="288000"/>
          </a:xfrm>
          <a:prstGeom prst="rect">
            <a:avLst/>
          </a:prstGeom>
          <a:noFill/>
          <a:extLst>
            <a:ext uri="{909E8E84-426E-40DD-AFC4-6F175D3DCCD1}">
              <a14:hiddenFill xmlns:a14="http://schemas.microsoft.com/office/drawing/2010/main" xmlns="">
                <a:solidFill>
                  <a:scrgbClr r="0" g="0" b="0">
                    <a:alpha val="0"/>
                  </a:scrgbClr>
                </a:solidFill>
              </a14:hiddenFill>
            </a:ext>
          </a:extLst>
        </p:spPr>
      </p:pic>
      <p:sp>
        <p:nvSpPr>
          <p:cNvPr id="3" name="P_6_BD#414ea2c2b?segpoint=1&amp;vbadefaultcenterpage=1&amp;parentnodeid=a09d37d7b&amp;vbahtmlprocessed=1"/>
          <p:cNvSpPr/>
          <p:nvPr/>
        </p:nvSpPr>
        <p:spPr>
          <a:xfrm>
            <a:off x="502920" y="2369645"/>
            <a:ext cx="11183112" cy="490220"/>
          </a:xfrm>
          <a:prstGeom prst="rect">
            <a:avLst/>
          </a:prstGeom>
          <a:noFill/>
        </p:spPr>
        <p:txBody>
          <a:bodyPr wrap="square" lIns="0" tIns="0" rIns="0" bIns="0" rtlCol="0" anchor="t"/>
          <a:lstStyle/>
          <a:p>
            <a:pPr algn="ctr"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隋朝和秦朝的主要相似之处</a:t>
            </a:r>
            <a:endParaRPr lang="en-US" altLang="zh-CN" sz="2400" dirty="0"/>
          </a:p>
        </p:txBody>
      </p:sp>
      <p:sp>
        <p:nvSpPr>
          <p:cNvPr id="4" name="P_6_BD#414ea2c2b?segpoint=1&amp;vbadefaultcenterpage=1&amp;parentnodeid=a09d37d7b&amp;vbahtmlprocessed=1"/>
          <p:cNvSpPr/>
          <p:nvPr/>
        </p:nvSpPr>
        <p:spPr>
          <a:xfrm>
            <a:off x="502920" y="292088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（1）都是结束分裂实现大一统的朝代。</a:t>
            </a:r>
            <a:endParaRPr lang="en-US" altLang="zh-CN" sz="2400" dirty="0"/>
          </a:p>
        </p:txBody>
      </p:sp>
      <p:sp>
        <p:nvSpPr>
          <p:cNvPr id="5" name="P_6_BD#414ea2c2b?segpoint=1&amp;vbadefaultcenterpage=1&amp;parentnodeid=a09d37d7b&amp;vbahtmlprocessed=1"/>
          <p:cNvSpPr/>
          <p:nvPr/>
        </p:nvSpPr>
        <p:spPr>
          <a:xfrm>
            <a:off x="502920" y="346698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（2）都开创了新的政治经济制度并被后世沿用。</a:t>
            </a:r>
            <a:endParaRPr lang="en-US" altLang="zh-CN" sz="2400" dirty="0"/>
          </a:p>
        </p:txBody>
      </p:sp>
      <p:sp>
        <p:nvSpPr>
          <p:cNvPr id="6" name="P_6_BD#414ea2c2b?segpoint=1&amp;vbadefaultcenterpage=1&amp;parentnodeid=a09d37d7b&amp;vbahtmlprocessed=1"/>
          <p:cNvSpPr/>
          <p:nvPr/>
        </p:nvSpPr>
        <p:spPr>
          <a:xfrm>
            <a:off x="502920" y="401308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（3）都有举世闻名的伟大工程（秦长城、隋大运河）。</a:t>
            </a:r>
            <a:endParaRPr lang="en-US" altLang="zh-CN" sz="2400" dirty="0"/>
          </a:p>
        </p:txBody>
      </p:sp>
      <p:sp>
        <p:nvSpPr>
          <p:cNvPr id="7" name="P_6_BD#414ea2c2b?segpoint=1&amp;vbadefaultcenterpage=1&amp;parentnodeid=a09d37d7b&amp;vbahtmlprocessed=1"/>
          <p:cNvSpPr/>
          <p:nvPr/>
        </p:nvSpPr>
        <p:spPr>
          <a:xfrm>
            <a:off x="502920" y="455918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（4）都因暴政被农民起义推翻，都是二世而亡的短命王朝。</a:t>
            </a:r>
            <a:endParaRPr lang="en-US" altLang="zh-CN" sz="2400" dirty="0"/>
          </a:p>
        </p:txBody>
      </p:sp>
    </p:spTree>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5b41715f5?vbadefaultcenterpage=1&amp;parentnodeid=f2e1e95b9&amp;vbahtmlprocessed=1"/>
          <p:cNvSpPr/>
          <p:nvPr/>
        </p:nvSpPr>
        <p:spPr>
          <a:xfrm>
            <a:off x="502920" y="722376"/>
            <a:ext cx="11183112" cy="949960"/>
          </a:xfrm>
          <a:prstGeom prst="rect">
            <a:avLst/>
          </a:prstGeom>
          <a:noFill/>
        </p:spPr>
        <p:txBody>
          <a:bodyPr wrap="square" lIns="0" tIns="0" rIns="0" bIns="0" rtlCol="0" anchor="t"/>
          <a:lstStyle/>
          <a:p>
            <a:pPr algn="l" latinLnBrk="1">
              <a:lnSpc>
                <a:spcPct val="150000"/>
              </a:lnSpc>
            </a:pP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知识点二</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唐朝的繁荣与民族交融</a:t>
            </a:r>
            <a:endParaRPr lang="en-US" altLang="zh-CN" sz="2600" dirty="0"/>
          </a:p>
        </p:txBody>
      </p:sp>
      <p:sp>
        <p:nvSpPr>
          <p:cNvPr id="3" name="P_6_BD#8918673ce?segpoint=1&amp;vbadefaultcenterpage=1&amp;parentnodeid=5b41715f5&amp;vbahtmlprocessed=1"/>
          <p:cNvSpPr/>
          <p:nvPr/>
        </p:nvSpPr>
        <p:spPr>
          <a:xfrm>
            <a:off x="502920" y="1323334"/>
            <a:ext cx="11183112" cy="446024"/>
          </a:xfrm>
          <a:prstGeom prst="rect">
            <a:avLst/>
          </a:prstGeom>
          <a:noFill/>
        </p:spPr>
        <p:txBody>
          <a:bodyPr wrap="none" lIns="0" tIns="0" rIns="0" bIns="0" rtlCol="0" anchor="t"/>
          <a:lstStyle/>
          <a:p>
            <a:pPr algn="l" latinLnBrk="1">
              <a:lnSpc>
                <a:spcPts val="39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1.建立与统一：</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618年,李渊在[</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称帝</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,建立唐朝。随后,统一全国。</a:t>
            </a:r>
            <a:endParaRPr lang="en-US" altLang="zh-CN" sz="2400" dirty="0"/>
          </a:p>
        </p:txBody>
      </p:sp>
      <p:sp>
        <p:nvSpPr>
          <p:cNvPr id="4" name="P_6_BD#8918673ce?segpoint=1&amp;vbadefaultcenterpage=1&amp;parentnodeid=5b41715f5&amp;vbahtmlprocessed=1"/>
          <p:cNvSpPr/>
          <p:nvPr/>
        </p:nvSpPr>
        <p:spPr>
          <a:xfrm>
            <a:off x="502920" y="1814741"/>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2.政治统治</a:t>
            </a:r>
            <a:endParaRPr lang="en-US" altLang="zh-CN" sz="2400" dirty="0"/>
          </a:p>
        </p:txBody>
      </p:sp>
      <p:graphicFrame>
        <p:nvGraphicFramePr>
          <p:cNvPr id="12" name="P_6_BD#8918673ce?colgroup=3,32&amp;vbadefaultcenterpage=1&amp;parentnodeid=5b41715f5&amp;vbahtmlprocessed=1"/>
          <p:cNvGraphicFramePr>
            <a:graphicFrameLocks noGrp="1"/>
          </p:cNvGraphicFramePr>
          <p:nvPr/>
        </p:nvGraphicFramePr>
        <p:xfrm>
          <a:off x="502920" y="2443835"/>
          <a:ext cx="11155680" cy="2781300"/>
        </p:xfrm>
        <a:graphic>
          <a:graphicData uri="http://schemas.openxmlformats.org/drawingml/2006/table">
            <a:tbl>
              <a:tblPr/>
              <a:tblGrid>
                <a:gridCol w="1152144"/>
                <a:gridCol w="10003536"/>
              </a:tblGrid>
              <a:tr h="910844">
                <a:tc>
                  <a:txBody>
                    <a:bodyPr/>
                    <a:lstStyle/>
                    <a:p>
                      <a:pPr algn="l"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“贞观</a:t>
                      </a:r>
                    </a:p>
                    <a:p>
                      <a:pPr algn="l"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之治</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7]</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吸取隋亡的教训</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,轻徭薄赋,劝课农桑,戒奢从简,知人善任</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,虚怀</a:t>
                      </a:r>
                    </a:p>
                    <a:p>
                      <a:pPr algn="l"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纳谏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。国家出现了</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开明政治</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局面。</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10844">
                <a:tc>
                  <a:txBody>
                    <a:bodyPr/>
                    <a:lstStyle/>
                    <a:p>
                      <a:pPr algn="l"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“武周</a:t>
                      </a:r>
                    </a:p>
                    <a:p>
                      <a:pPr algn="l"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政权</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唐高宗死后不久,武则天废唐称帝,改国号为周。她当权期间</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社会经济持</a:t>
                      </a:r>
                    </a:p>
                    <a:p>
                      <a:pPr algn="l"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续发展</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10844">
                <a:tc>
                  <a:txBody>
                    <a:bodyPr/>
                    <a:lstStyle/>
                    <a:p>
                      <a:pPr algn="l"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“开元</a:t>
                      </a:r>
                    </a:p>
                    <a:p>
                      <a:pPr algn="l"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盛世</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8]</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选贤任能</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,改革吏治,发展生产,大兴文治,改革兵制</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将唐朝推向</a:t>
                      </a:r>
                    </a:p>
                    <a:p>
                      <a:pPr algn="l"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全盛时期</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P_6_AN.6_1#8918673ce.blank?vbadefaultcenterpage=1&amp;parentnodeid=5b41715f5&amp;vbapositionanswer=6&amp;vbahtmlprocessed=1"/>
          <p:cNvSpPr/>
          <p:nvPr/>
        </p:nvSpPr>
        <p:spPr>
          <a:xfrm>
            <a:off x="4795520" y="1285234"/>
            <a:ext cx="6778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长安</a:t>
            </a:r>
            <a:endParaRPr lang="en-US" altLang="zh-CN" sz="2400" dirty="0"/>
          </a:p>
        </p:txBody>
      </p:sp>
      <p:sp>
        <p:nvSpPr>
          <p:cNvPr id="7" name="P_6_AN.7_1#8918673ce.blank?vbadefaultcenterpage=1&amp;parentnodeid=5b41715f5&amp;vbapositionanswer=7&amp;vbahtmlprocessed=1"/>
          <p:cNvSpPr/>
          <p:nvPr/>
        </p:nvSpPr>
        <p:spPr>
          <a:xfrm>
            <a:off x="2209664" y="2413799"/>
            <a:ext cx="982663" cy="440690"/>
          </a:xfrm>
          <a:prstGeom prst="rect">
            <a:avLst/>
          </a:prstGeom>
          <a:noFill/>
        </p:spPr>
        <p:txBody>
          <a:bodyPr wrap="none" lIns="0" tIns="0" rIns="0" bIns="0" rtlCol="0" anchor="t"/>
          <a:lstStyle/>
          <a:p>
            <a:pPr algn="ctr" latinLnBrk="1">
              <a:lnSpc>
                <a:spcPts val="38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唐太宗</a:t>
            </a:r>
            <a:endParaRPr lang="en-US" altLang="zh-CN" sz="2400" dirty="0"/>
          </a:p>
        </p:txBody>
      </p:sp>
      <p:sp>
        <p:nvSpPr>
          <p:cNvPr id="8" name="P_6_AN.8_1#8918673ce.blank?vbadefaultcenterpage=1&amp;parentnodeid=5b41715f5&amp;vbapositionanswer=8&amp;vbahtmlprocessed=1"/>
          <p:cNvSpPr/>
          <p:nvPr/>
        </p:nvSpPr>
        <p:spPr>
          <a:xfrm>
            <a:off x="2209664" y="4235487"/>
            <a:ext cx="982663" cy="440690"/>
          </a:xfrm>
          <a:prstGeom prst="rect">
            <a:avLst/>
          </a:prstGeom>
          <a:noFill/>
        </p:spPr>
        <p:txBody>
          <a:bodyPr wrap="none" lIns="0" tIns="0" rIns="0" bIns="0" rtlCol="0" anchor="t"/>
          <a:lstStyle/>
          <a:p>
            <a:pPr algn="ctr" latinLnBrk="1">
              <a:lnSpc>
                <a:spcPts val="38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唐玄宗</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8918673ce?vbadefaultcenterpage=1&amp;parentnodeid=5b41715f5&amp;vbahtmlprocessed=1"/>
          <p:cNvSpPr/>
          <p:nvPr/>
        </p:nvSpPr>
        <p:spPr>
          <a:xfrm>
            <a:off x="502920" y="1382538"/>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3.民族关系</a:t>
            </a:r>
            <a:endParaRPr lang="en-US" altLang="zh-CN" sz="2400" dirty="0"/>
          </a:p>
        </p:txBody>
      </p:sp>
      <p:graphicFrame>
        <p:nvGraphicFramePr>
          <p:cNvPr id="13" name="P_6_BD#8918673ce?colgroup=3,1,29&amp;vbadefaultcenterpage=1&amp;parentnodeid=5b41715f5&amp;vbahtmlprocessed=1"/>
          <p:cNvGraphicFramePr>
            <a:graphicFrameLocks noGrp="1"/>
          </p:cNvGraphicFramePr>
          <p:nvPr>
            <p:custDataLst>
              <p:tags r:id="rId1"/>
            </p:custDataLst>
          </p:nvPr>
        </p:nvGraphicFramePr>
        <p:xfrm>
          <a:off x="502920" y="2003822"/>
          <a:ext cx="11155680" cy="3784600"/>
        </p:xfrm>
        <a:graphic>
          <a:graphicData uri="http://schemas.openxmlformats.org/drawingml/2006/table">
            <a:tbl>
              <a:tblPr/>
              <a:tblGrid>
                <a:gridCol w="1271016"/>
                <a:gridCol w="740664"/>
                <a:gridCol w="9144000"/>
              </a:tblGrid>
              <a:tr h="1861820">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北方</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（突</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厥、回</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纥</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东</a:t>
                      </a:r>
                    </a:p>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突</a:t>
                      </a:r>
                    </a:p>
                    <a:p>
                      <a:pPr algn="ctr"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厥</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唐太宗统治时期被打败,可汗被俘获,东突厥汗国灭亡。</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61820">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北方</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（突</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厥、回</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纥</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西</a:t>
                      </a:r>
                    </a:p>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突</a:t>
                      </a:r>
                    </a:p>
                    <a:p>
                      <a:pPr algn="ctr"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厥</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唐高宗联合[</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9]</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灭西突厥</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P_6_AN.9_1#8918673ce.blank?vbadefaultcenterpage=1&amp;parentnodeid=5b41715f5&amp;vbapositionanswer=9&amp;vbahtmlprocessed=1"/>
          <p:cNvSpPr/>
          <p:nvPr/>
        </p:nvSpPr>
        <p:spPr>
          <a:xfrm>
            <a:off x="4593200" y="4559253"/>
            <a:ext cx="677863" cy="402590"/>
          </a:xfrm>
          <a:prstGeom prst="rect">
            <a:avLst/>
          </a:prstGeom>
          <a:noFill/>
        </p:spPr>
        <p:txBody>
          <a:bodyPr wrap="none" lIns="0" tIns="0" rIns="0" bIns="0" rtlCol="0" anchor="t"/>
          <a:lstStyle/>
          <a:p>
            <a:pPr algn="ctr" latinLnBrk="1">
              <a:lnSpc>
                <a:spcPts val="3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回纥</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P_6_BD#8918673ce?colgroup=3,1,29&amp;vbadefaultcenterpage=1&amp;parentnodeid=5b41715f5&amp;vbahtmlprocessed=1"/>
          <p:cNvGraphicFramePr>
            <a:graphicFrameLocks noGrp="1"/>
          </p:cNvGraphicFramePr>
          <p:nvPr/>
        </p:nvGraphicFramePr>
        <p:xfrm>
          <a:off x="502920" y="1784810"/>
          <a:ext cx="11155680" cy="4229100"/>
        </p:xfrm>
        <a:graphic>
          <a:graphicData uri="http://schemas.openxmlformats.org/drawingml/2006/table">
            <a:tbl>
              <a:tblPr/>
              <a:tblGrid>
                <a:gridCol w="1271016"/>
                <a:gridCol w="740664"/>
                <a:gridCol w="9144000"/>
              </a:tblGrid>
              <a:tr h="2337308">
                <a:tc rowSpan="3">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北方</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（突</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厥、回</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纥</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后</a:t>
                      </a:r>
                    </a:p>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突</a:t>
                      </a:r>
                    </a:p>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厥</a:t>
                      </a:r>
                    </a:p>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汗</a:t>
                      </a:r>
                    </a:p>
                    <a:p>
                      <a:pPr algn="ctr"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国</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682年,被安置在北方的东突厥部众反叛唐朝</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，建立了后突厥汗国政</a:t>
                      </a:r>
                    </a:p>
                    <a:p>
                      <a:pPr algn="l"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权</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；744年,唐朝与漠北回纥等联手平定了后突厥汗国</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突厥在中国北</a:t>
                      </a:r>
                    </a:p>
                    <a:p>
                      <a:pPr algn="l"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方退出了历史舞台</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10844">
                <a:tc vMerge="1">
                  <a:txBody>
                    <a:bodyPr/>
                    <a:lstStyle/>
                    <a:p>
                      <a:endParaRPr lang="zh-CN"/>
                    </a:p>
                  </a:txBody>
                  <a:tcPr/>
                </a:tc>
                <a:tc>
                  <a:txBody>
                    <a:bodyPr/>
                    <a:lstStyle/>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西</a:t>
                      </a:r>
                    </a:p>
                    <a:p>
                      <a:pPr algn="ctr"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域</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唐朝中央政府先后设置[</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10]</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和北庭都护府，统辖天山</a:t>
                      </a:r>
                    </a:p>
                    <a:p>
                      <a:pPr algn="l"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南北</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10844">
                <a:tc vMerge="1">
                  <a:txBody>
                    <a:bodyPr/>
                    <a:lstStyle/>
                    <a:p>
                      <a:endParaRPr lang="zh-CN"/>
                    </a:p>
                  </a:txBody>
                  <a:tcPr/>
                </a:tc>
                <a:tc>
                  <a:txBody>
                    <a:bodyPr/>
                    <a:lstStyle/>
                    <a:p>
                      <a:pPr algn="ctr"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回</a:t>
                      </a:r>
                    </a:p>
                    <a:p>
                      <a:pPr algn="ctr"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纥</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唐玄宗时期,封其首领为怀仁可汗。</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 name="P_6_AN.10_1#8918673ce.blank?vbadefaultcenterpage=1&amp;parentnodeid=5b41715f5&amp;vbapositionanswer=10&amp;vbahtmlprocessed=1"/>
          <p:cNvSpPr/>
          <p:nvPr/>
        </p:nvSpPr>
        <p:spPr>
          <a:xfrm>
            <a:off x="6269600" y="4097289"/>
            <a:ext cx="1592263" cy="440690"/>
          </a:xfrm>
          <a:prstGeom prst="rect">
            <a:avLst/>
          </a:prstGeom>
          <a:noFill/>
        </p:spPr>
        <p:txBody>
          <a:bodyPr wrap="none" lIns="0" tIns="0" rIns="0" bIns="0" rtlCol="0" anchor="t"/>
          <a:lstStyle/>
          <a:p>
            <a:pPr algn="ctr" latinLnBrk="1">
              <a:lnSpc>
                <a:spcPts val="38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安西都护府</a:t>
            </a:r>
            <a:endParaRPr lang="en-US" altLang="zh-CN" sz="2400" dirty="0"/>
          </a:p>
        </p:txBody>
      </p:sp>
      <p:sp>
        <p:nvSpPr>
          <p:cNvPr id="2" name="P_6_BD#8918673ce?colgroup=3,1,29&amp;vbadefaultcenterpage=1&amp;parentnodeid=5b41715f5&amp;vbahtmlprocessed=1"/>
          <p:cNvSpPr txBox="1"/>
          <p:nvPr/>
        </p:nvSpPr>
        <p:spPr>
          <a:xfrm>
            <a:off x="502920" y="1160986"/>
            <a:ext cx="11186160" cy="490728"/>
          </a:xfrm>
          <a:prstGeom prst="rect">
            <a:avLst/>
          </a:prstGeom>
          <a:noFill/>
        </p:spPr>
        <p:txBody>
          <a:bodyPr vert="horz" lIns="0" tIns="0" rIns="0" bIns="0" rtlCol="0">
            <a:spAutoFit/>
          </a:bodyPr>
          <a:lstStyle/>
          <a:p>
            <a:pPr algn="r">
              <a:lnSpc>
                <a:spcPct val="150000"/>
              </a:lnSpc>
            </a:pPr>
            <a:r>
              <a:rPr lang="zh-CN" altLang="en-US" sz="2400">
                <a:latin typeface="Times New Roman" panose="02020603050405020304" pitchFamily="34" charset="0"/>
              </a:rPr>
              <a:t>续表</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P_6_BD#8918673ce?colgroup=3,1,29&amp;vbadefaultcenterpage=1&amp;parentnodeid=5b41715f5&amp;vbahtmlprocessed=1"/>
          <p:cNvGraphicFramePr>
            <a:graphicFrameLocks noGrp="1"/>
          </p:cNvGraphicFramePr>
          <p:nvPr/>
        </p:nvGraphicFramePr>
        <p:xfrm>
          <a:off x="502920" y="1861391"/>
          <a:ext cx="11155680" cy="4000500"/>
        </p:xfrm>
        <a:graphic>
          <a:graphicData uri="http://schemas.openxmlformats.org/drawingml/2006/table">
            <a:tbl>
              <a:tblPr/>
              <a:tblGrid>
                <a:gridCol w="1271016"/>
                <a:gridCol w="740664"/>
                <a:gridCol w="9144000"/>
              </a:tblGrid>
              <a:tr h="1328547">
                <a:tc rowSpan="2">
                  <a:txBody>
                    <a:bodyPr/>
                    <a:lstStyle/>
                    <a:p>
                      <a:pPr algn="ctr" latinLnBrk="1" hangingPunct="0">
                        <a:lnSpc>
                          <a:spcPts val="3600"/>
                        </a:lnSpc>
                      </a:pPr>
                      <a:r>
                        <a:rPr lang="en-US" altLang="zh-CN" sz="23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西南</a:t>
                      </a:r>
                    </a:p>
                    <a:p>
                      <a:pPr algn="ctr" latinLnBrk="1" hangingPunct="0">
                        <a:lnSpc>
                          <a:spcPts val="3600"/>
                        </a:lnSpc>
                      </a:pPr>
                      <a:r>
                        <a:rPr lang="en-US" altLang="zh-CN" sz="23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（吐</a:t>
                      </a:r>
                    </a:p>
                    <a:p>
                      <a:pPr algn="ctr" latinLnBrk="1" hangingPunct="0">
                        <a:lnSpc>
                          <a:spcPts val="3300"/>
                        </a:lnSpc>
                      </a:pPr>
                      <a:r>
                        <a:rPr lang="en-US" altLang="zh-CN" sz="23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蕃</a:t>
                      </a:r>
                      <a:r>
                        <a:rPr lang="en-US" altLang="zh-CN" sz="23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3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唐太</a:t>
                      </a:r>
                    </a:p>
                    <a:p>
                      <a:pPr algn="ctr" latinLnBrk="1" hangingPunct="0">
                        <a:lnSpc>
                          <a:spcPts val="3600"/>
                        </a:lnSpc>
                      </a:pP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宗时</a:t>
                      </a:r>
                    </a:p>
                    <a:p>
                      <a:pPr algn="ctr" latinLnBrk="1" hangingPunct="0">
                        <a:lnSpc>
                          <a:spcPts val="3300"/>
                        </a:lnSpc>
                      </a:pP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期</a:t>
                      </a:r>
                      <a:endParaRPr lang="en-US" altLang="zh-CN" sz="23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300"/>
                        </a:lnSpc>
                      </a:pPr>
                      <a:r>
                        <a:rPr lang="en-US" altLang="zh-CN" sz="23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文成公主入藏,唐蕃和亲，促进了汉藏的友好关系和经济文化交流。</a:t>
                      </a:r>
                      <a:endParaRPr lang="en-US" altLang="zh-CN" sz="23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28547">
                <a:tc vMerge="1">
                  <a:txBody>
                    <a:bodyPr/>
                    <a:lstStyle/>
                    <a:p>
                      <a:endParaRPr lang="zh-CN"/>
                    </a:p>
                  </a:txBody>
                  <a:tcPr/>
                </a:tc>
                <a:tc>
                  <a:txBody>
                    <a:bodyPr/>
                    <a:lstStyle/>
                    <a:p>
                      <a:pPr algn="ctr" latinLnBrk="1" hangingPunct="0">
                        <a:lnSpc>
                          <a:spcPts val="3600"/>
                        </a:lnSpc>
                      </a:pP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9世</a:t>
                      </a:r>
                    </a:p>
                    <a:p>
                      <a:pPr algn="ctr" latinLnBrk="1" hangingPunct="0">
                        <a:lnSpc>
                          <a:spcPts val="3600"/>
                        </a:lnSpc>
                      </a:pP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纪前</a:t>
                      </a:r>
                    </a:p>
                    <a:p>
                      <a:pPr algn="ctr" latinLnBrk="1" hangingPunct="0">
                        <a:lnSpc>
                          <a:spcPts val="3300"/>
                        </a:lnSpc>
                      </a:pP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期</a:t>
                      </a:r>
                      <a:endParaRPr lang="en-US" altLang="zh-CN" sz="23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300"/>
                        </a:lnSpc>
                      </a:pPr>
                      <a:r>
                        <a:rPr lang="en-US" altLang="zh-CN" sz="23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唐蕃“长庆会盟”，相约“患难相恤，暴掠不作”。</a:t>
                      </a:r>
                      <a:endParaRPr lang="en-US" altLang="zh-CN" sz="23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28547">
                <a:tc>
                  <a:txBody>
                    <a:bodyPr/>
                    <a:lstStyle/>
                    <a:p>
                      <a:pPr algn="ctr" latinLnBrk="1" hangingPunct="0">
                        <a:lnSpc>
                          <a:spcPts val="3600"/>
                        </a:lnSpc>
                      </a:pPr>
                      <a:r>
                        <a:rPr lang="en-US" altLang="zh-CN" sz="23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东北</a:t>
                      </a:r>
                    </a:p>
                    <a:p>
                      <a:pPr algn="ctr" latinLnBrk="1" hangingPunct="0">
                        <a:lnSpc>
                          <a:spcPts val="3600"/>
                        </a:lnSpc>
                      </a:pPr>
                      <a:r>
                        <a:rPr lang="en-US" altLang="zh-CN" sz="23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（靺</a:t>
                      </a:r>
                    </a:p>
                    <a:p>
                      <a:pPr algn="ctr" latinLnBrk="1" hangingPunct="0">
                        <a:lnSpc>
                          <a:spcPts val="3300"/>
                        </a:lnSpc>
                      </a:pPr>
                      <a:r>
                        <a:rPr lang="en-US" altLang="zh-CN" sz="23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鞨</a:t>
                      </a:r>
                      <a:r>
                        <a:rPr lang="en-US" altLang="zh-CN" sz="23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3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l" latinLnBrk="1" hangingPunct="0">
                        <a:lnSpc>
                          <a:spcPts val="3300"/>
                        </a:lnSpc>
                      </a:pPr>
                      <a:r>
                        <a:rPr lang="en-US" altLang="zh-CN" sz="23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唐玄宗时期,封靺鞨族粟末部首领大祚荣为[</a:t>
                      </a: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11]</a:t>
                      </a:r>
                      <a:r>
                        <a:rPr lang="en-US" altLang="zh-CN" sz="2300"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3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3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sp>
        <p:nvSpPr>
          <p:cNvPr id="3" name="P_6_AN.11_1#8918673ce.blank?vbadefaultcenterpage=1&amp;parentnodeid=5b41715f5&amp;vbapositionanswer=11&amp;vbahtmlprocessed=1"/>
          <p:cNvSpPr/>
          <p:nvPr/>
        </p:nvSpPr>
        <p:spPr>
          <a:xfrm>
            <a:off x="7765978" y="4951777"/>
            <a:ext cx="1235075" cy="389763"/>
          </a:xfrm>
          <a:prstGeom prst="rect">
            <a:avLst/>
          </a:prstGeom>
          <a:noFill/>
        </p:spPr>
        <p:txBody>
          <a:bodyPr wrap="none" lIns="0" tIns="0" rIns="0" bIns="0" rtlCol="0" anchor="t"/>
          <a:lstStyle/>
          <a:p>
            <a:pPr algn="ctr" latinLnBrk="1">
              <a:lnSpc>
                <a:spcPts val="3300"/>
              </a:lnSpc>
            </a:pPr>
            <a:r>
              <a:rPr lang="en-US" altLang="zh-CN" sz="23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渤海郡王</a:t>
            </a:r>
            <a:endParaRPr lang="en-US" altLang="zh-CN" sz="2300" dirty="0"/>
          </a:p>
        </p:txBody>
      </p:sp>
      <p:sp>
        <p:nvSpPr>
          <p:cNvPr id="2" name="P_6_BD#8918673ce?colgroup=3,1,29&amp;vbadefaultcenterpage=1&amp;parentnodeid=5b41715f5&amp;vbahtmlprocessed=1"/>
          <p:cNvSpPr txBox="1"/>
          <p:nvPr/>
        </p:nvSpPr>
        <p:spPr>
          <a:xfrm>
            <a:off x="502920" y="1262968"/>
            <a:ext cx="11186160" cy="470281"/>
          </a:xfrm>
          <a:prstGeom prst="rect">
            <a:avLst/>
          </a:prstGeom>
          <a:noFill/>
        </p:spPr>
        <p:txBody>
          <a:bodyPr vert="horz" lIns="0" tIns="0" rIns="0" bIns="0" rtlCol="0">
            <a:spAutoFit/>
          </a:bodyPr>
          <a:lstStyle/>
          <a:p>
            <a:pPr algn="r">
              <a:lnSpc>
                <a:spcPct val="150000"/>
              </a:lnSpc>
            </a:pPr>
            <a:r>
              <a:rPr lang="zh-CN" altLang="en-US" sz="2300">
                <a:latin typeface="Times New Roman" panose="02020603050405020304" pitchFamily="34" charset="0"/>
              </a:rPr>
              <a:t>续表</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_6_BD#8918673ce?vbadefaultcenterpage=1&amp;parentnodeid=5b41715f5&amp;vbahtmlprocessed=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843016" y="1781381"/>
            <a:ext cx="833684" cy="288000"/>
          </a:xfrm>
          <a:prstGeom prst="rect">
            <a:avLst/>
          </a:prstGeom>
          <a:noFill/>
          <a:extLst>
            <a:ext uri="{909E8E84-426E-40DD-AFC4-6F175D3DCCD1}">
              <a14:hiddenFill xmlns:a14="http://schemas.microsoft.com/office/drawing/2010/main" xmlns="">
                <a:solidFill>
                  <a:scrgbClr r="0" g="0" b="0">
                    <a:alpha val="0"/>
                  </a:scrgbClr>
                </a:solidFill>
              </a14:hiddenFill>
            </a:ext>
          </a:extLst>
        </p:spPr>
      </p:pic>
      <p:sp>
        <p:nvSpPr>
          <p:cNvPr id="3" name="P_6_BD#8918673ce?segpoint=1&amp;vbadefaultcenterpage=1&amp;parentnodeid=5b41715f5&amp;vbahtmlprocessed=1"/>
          <p:cNvSpPr/>
          <p:nvPr/>
        </p:nvSpPr>
        <p:spPr>
          <a:xfrm>
            <a:off x="502920" y="2090245"/>
            <a:ext cx="11183112" cy="490220"/>
          </a:xfrm>
          <a:prstGeom prst="rect">
            <a:avLst/>
          </a:prstGeom>
          <a:noFill/>
        </p:spPr>
        <p:txBody>
          <a:bodyPr wrap="square" lIns="0" tIns="0" rIns="0" bIns="0" rtlCol="0" anchor="t"/>
          <a:lstStyle/>
          <a:p>
            <a:pPr algn="ctr"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唐朝民族交融加强的原因</a:t>
            </a:r>
            <a:endParaRPr lang="en-US" altLang="zh-CN" sz="2400" dirty="0"/>
          </a:p>
        </p:txBody>
      </p:sp>
      <p:sp>
        <p:nvSpPr>
          <p:cNvPr id="4" name="P_6_BD#8918673ce?segpoint=1&amp;vbadefaultcenterpage=1&amp;parentnodeid=5b41715f5&amp;vbahtmlprocessed=1"/>
          <p:cNvSpPr/>
          <p:nvPr/>
        </p:nvSpPr>
        <p:spPr>
          <a:xfrm>
            <a:off x="502920" y="264148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（1）交通的发达使中原与边疆地区往来更为密切。</a:t>
            </a:r>
            <a:endParaRPr lang="en-US" altLang="zh-CN" sz="2400" dirty="0"/>
          </a:p>
        </p:txBody>
      </p:sp>
      <p:sp>
        <p:nvSpPr>
          <p:cNvPr id="5" name="P_6_BD#8918673ce?segpoint=1&amp;vbadefaultcenterpage=1&amp;parentnodeid=5b41715f5&amp;vbahtmlprocessed=1"/>
          <p:cNvSpPr/>
          <p:nvPr/>
        </p:nvSpPr>
        <p:spPr>
          <a:xfrm>
            <a:off x="502920" y="3190255"/>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（2）唐朝统治集团民族政策较开明,通过在边疆少数民族地区设立机构（羁縻府州）、和亲、册封等加强管理。</a:t>
            </a:r>
            <a:endParaRPr lang="en-US" altLang="zh-CN" sz="2400" dirty="0"/>
          </a:p>
        </p:txBody>
      </p:sp>
      <p:sp>
        <p:nvSpPr>
          <p:cNvPr id="6" name="P_6_BD#8918673ce?segpoint=1&amp;vbadefaultcenterpage=1&amp;parentnodeid=5b41715f5&amp;vbahtmlprocessed=1"/>
          <p:cNvSpPr/>
          <p:nvPr/>
        </p:nvSpPr>
        <p:spPr>
          <a:xfrm>
            <a:off x="502920" y="429248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（3）唐朝先进的政治、经济、文化对周边少数民族有较大吸引力。</a:t>
            </a:r>
            <a:endParaRPr lang="en-US" altLang="zh-CN" sz="2400" dirty="0"/>
          </a:p>
        </p:txBody>
      </p:sp>
      <p:sp>
        <p:nvSpPr>
          <p:cNvPr id="7" name="P_6_BD#8918673ce?segpoint=1&amp;vbadefaultcenterpage=1&amp;parentnodeid=5b41715f5&amp;vbahtmlprocessed=1"/>
          <p:cNvSpPr/>
          <p:nvPr/>
        </p:nvSpPr>
        <p:spPr>
          <a:xfrm>
            <a:off x="502920" y="483858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（4）少数民族主动内附。</a:t>
            </a:r>
            <a:endParaRPr lang="en-US" altLang="zh-CN" sz="2400" dirty="0"/>
          </a:p>
        </p:txBody>
      </p:sp>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dd98f74cc?vbadefaultcenterpage=1&amp;parentnodeid=f2e1e95b9&amp;vbahtmlprocessed=1"/>
          <p:cNvSpPr/>
          <p:nvPr/>
        </p:nvSpPr>
        <p:spPr>
          <a:xfrm>
            <a:off x="502920" y="722376"/>
            <a:ext cx="11183112" cy="949960"/>
          </a:xfrm>
          <a:prstGeom prst="rect">
            <a:avLst/>
          </a:prstGeom>
          <a:noFill/>
        </p:spPr>
        <p:txBody>
          <a:bodyPr wrap="square" lIns="0" tIns="0" rIns="0" bIns="0" rtlCol="0" anchor="t"/>
          <a:lstStyle/>
          <a:p>
            <a:pPr algn="l" latinLnBrk="1">
              <a:lnSpc>
                <a:spcPct val="150000"/>
              </a:lnSpc>
            </a:pP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知识点三</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安史之乱、黄巢起义和五代十国</a:t>
            </a:r>
            <a:endParaRPr lang="en-US" altLang="zh-CN" sz="2600" dirty="0"/>
          </a:p>
        </p:txBody>
      </p:sp>
      <p:sp>
        <p:nvSpPr>
          <p:cNvPr id="3" name="P_6_BD#31f1bb1e2?segpoint=1&amp;vbadefaultcenterpage=1&amp;parentnodeid=dd98f74cc&amp;vbahtmlprocessed=1"/>
          <p:cNvSpPr/>
          <p:nvPr/>
        </p:nvSpPr>
        <p:spPr>
          <a:xfrm>
            <a:off x="502920" y="1317404"/>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1.安史之乱</a:t>
            </a:r>
            <a:endParaRPr lang="en-US" altLang="zh-CN" sz="2400" dirty="0"/>
          </a:p>
        </p:txBody>
      </p:sp>
      <p:sp>
        <p:nvSpPr>
          <p:cNvPr id="4" name="P_6_BD#31f1bb1e2?segpoint=1&amp;vbadefaultcenterpage=1&amp;parentnodeid=dd98f74cc&amp;vbahtmlprocessed=1"/>
          <p:cNvSpPr/>
          <p:nvPr/>
        </p:nvSpPr>
        <p:spPr>
          <a:xfrm>
            <a:off x="502920" y="1884870"/>
            <a:ext cx="11290300" cy="1009015"/>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1）原因：开元年间，唐玄宗在边境重地增置军镇，加强边防，军镇长官[</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12]</a:t>
            </a:r>
            <a:r>
              <a:rPr lang="en-US" altLang="zh-CN" sz="2400" i="0" spc="-100">
                <a:solidFill>
                  <a:srgbClr val="000000"/>
                </a:solidFill>
                <a:latin typeface="宋体" panose="02010600030101010101" pitchFamily="2" charset="-122"/>
                <a:ea typeface="宋体" panose="02010600030101010101" pitchFamily="2" charset="-122"/>
                <a:cs typeface="宋体" panose="02010600030101010101" pitchFamily="34" charset="-120"/>
              </a:rPr>
              <a:t>________</a:t>
            </a:r>
          </a:p>
          <a:p>
            <a:pPr latinLnBrk="1">
              <a:lnSpc>
                <a:spcPts val="3900"/>
              </a:lnSpc>
            </a:pP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兵力随之扩大</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。唐玄宗统治后期朝政趋于腐败，出现</a:t>
            </a:r>
            <a:r>
              <a:rPr lang="en-US" altLang="zh-CN" sz="2400" b="1"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外重内轻</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的局面。</a:t>
            </a:r>
            <a:endParaRPr lang="en-US" altLang="zh-CN" sz="2400" spc="-100" dirty="0"/>
          </a:p>
        </p:txBody>
      </p:sp>
      <p:sp>
        <p:nvSpPr>
          <p:cNvPr id="5" name="P_6_BD#31f1bb1e2?segpoint=1&amp;vbadefaultcenterpage=1&amp;parentnodeid=dd98f74cc&amp;vbahtmlprocessed=1"/>
          <p:cNvSpPr/>
          <p:nvPr/>
        </p:nvSpPr>
        <p:spPr>
          <a:xfrm>
            <a:off x="502920" y="2951543"/>
            <a:ext cx="11183112" cy="446024"/>
          </a:xfrm>
          <a:prstGeom prst="rect">
            <a:avLst/>
          </a:prstGeom>
          <a:noFill/>
        </p:spPr>
        <p:txBody>
          <a:bodyPr wrap="none" lIns="0" tIns="0" rIns="0" bIns="0" rtlCol="0" anchor="t"/>
          <a:lstStyle/>
          <a:p>
            <a:pPr algn="l" latinLnBrk="1">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（2）过程：755年,[</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13]</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史思明发动叛乱。叛乱历时八年,后被唐平定。</a:t>
            </a:r>
            <a:endParaRPr lang="en-US" altLang="zh-CN" sz="2400" dirty="0"/>
          </a:p>
        </p:txBody>
      </p:sp>
      <p:sp>
        <p:nvSpPr>
          <p:cNvPr id="6" name="P_6_BD#31f1bb1e2?segpoint=1&amp;vbadefaultcenterpage=1&amp;parentnodeid=dd98f74cc&amp;vbahtmlprocessed=1"/>
          <p:cNvSpPr/>
          <p:nvPr/>
        </p:nvSpPr>
        <p:spPr>
          <a:xfrm>
            <a:off x="502920" y="3459543"/>
            <a:ext cx="11183112" cy="446024"/>
          </a:xfrm>
          <a:prstGeom prst="rect">
            <a:avLst/>
          </a:prstGeom>
          <a:noFill/>
        </p:spPr>
        <p:txBody>
          <a:bodyPr wrap="none" lIns="0" tIns="0" rIns="0" bIns="0" rtlCol="0" anchor="t"/>
          <a:lstStyle/>
          <a:p>
            <a:pPr algn="l" latinLnBrk="1">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（3）影响：唐朝由盛转衰,</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中央集权被削弱</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,形成长期的[</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14]</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的局面</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7" name="P_6_BD#31f1bb1e2?segpoint=1&amp;vbadefaultcenterpage=1&amp;parentnodeid=dd98f74cc&amp;vbahtmlprocessed=1"/>
          <p:cNvSpPr/>
          <p:nvPr/>
        </p:nvSpPr>
        <p:spPr>
          <a:xfrm>
            <a:off x="502920" y="3955606"/>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2.黄巢起义</a:t>
            </a:r>
            <a:endParaRPr lang="en-US" altLang="zh-CN" sz="2400" dirty="0"/>
          </a:p>
        </p:txBody>
      </p:sp>
      <p:sp>
        <p:nvSpPr>
          <p:cNvPr id="8" name="P_6_BD#31f1bb1e2?segpoint=1&amp;vbadefaultcenterpage=1&amp;parentnodeid=dd98f74cc&amp;vbahtmlprocessed=1"/>
          <p:cNvSpPr/>
          <p:nvPr/>
        </p:nvSpPr>
        <p:spPr>
          <a:xfrm>
            <a:off x="502920" y="4457700"/>
            <a:ext cx="11183112" cy="446024"/>
          </a:xfrm>
          <a:prstGeom prst="rect">
            <a:avLst/>
          </a:prstGeom>
          <a:noFill/>
        </p:spPr>
        <p:txBody>
          <a:bodyPr wrap="none" lIns="0" tIns="0" rIns="0" bIns="0" rtlCol="0" anchor="t"/>
          <a:lstStyle/>
          <a:p>
            <a:pPr algn="l" latinLnBrk="1">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（1）背景：唐朝后期,[</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15]</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和朋党之争加剧</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,进一步削弱了唐朝的统治。</a:t>
            </a:r>
            <a:endParaRPr lang="en-US" altLang="zh-CN" sz="2400" dirty="0"/>
          </a:p>
        </p:txBody>
      </p:sp>
      <p:sp>
        <p:nvSpPr>
          <p:cNvPr id="9" name="P_6_BD#31f1bb1e2?segpoint=1&amp;vbadefaultcenterpage=1&amp;parentnodeid=dd98f74cc&amp;vbahtmlprocessed=1"/>
          <p:cNvSpPr/>
          <p:nvPr/>
        </p:nvSpPr>
        <p:spPr>
          <a:xfrm>
            <a:off x="502920" y="4958906"/>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（2）概况：875年，黄巢领导的农民起义爆发，沉重地打击了唐朝的统治。</a:t>
            </a:r>
            <a:endParaRPr lang="en-US" altLang="zh-CN" sz="2400" dirty="0"/>
          </a:p>
        </p:txBody>
      </p:sp>
      <p:sp>
        <p:nvSpPr>
          <p:cNvPr id="10" name="P_6_BD#31f1bb1e2?segpoint=1&amp;vbadefaultcenterpage=1&amp;parentnodeid=dd98f74cc&amp;vbahtmlprocessed=1"/>
          <p:cNvSpPr/>
          <p:nvPr/>
        </p:nvSpPr>
        <p:spPr>
          <a:xfrm>
            <a:off x="502920" y="5516943"/>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（3）结果：907年,朱温废唐称帝,建立后梁,唐朝灭亡。</a:t>
            </a:r>
            <a:endParaRPr lang="en-US" altLang="zh-CN" sz="2400" dirty="0"/>
          </a:p>
        </p:txBody>
      </p:sp>
      <p:sp>
        <p:nvSpPr>
          <p:cNvPr id="11" name="P_6_AN.12_1#31f1bb1e2.blank?vbadefaultcenterpage=1&amp;parentnodeid=dd98f74cc&amp;vbapositionanswer=12&amp;vbahtmlprocessed=1"/>
          <p:cNvSpPr/>
          <p:nvPr/>
        </p:nvSpPr>
        <p:spPr>
          <a:xfrm>
            <a:off x="10624820" y="1884870"/>
            <a:ext cx="931863" cy="497840"/>
          </a:xfrm>
          <a:prstGeom prst="rect">
            <a:avLst/>
          </a:prstGeom>
          <a:noFill/>
        </p:spPr>
        <p:txBody>
          <a:bodyPr wrap="none" lIns="0" tIns="0" rIns="0" bIns="0" rtlCol="0" anchor="t"/>
          <a:lstStyle/>
          <a:p>
            <a:pPr algn="ctr" latinLnBrk="1">
              <a:lnSpc>
                <a:spcPts val="4400"/>
              </a:lnSpc>
            </a:pPr>
            <a:r>
              <a:rPr lang="en-US" altLang="zh-CN" sz="2400" b="0" i="0" spc="-10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节度使</a:t>
            </a:r>
            <a:endParaRPr lang="en-US" altLang="zh-CN" sz="2400" spc="-100" dirty="0"/>
          </a:p>
        </p:txBody>
      </p:sp>
      <p:sp>
        <p:nvSpPr>
          <p:cNvPr id="12" name="P_6_AN.13_1#31f1bb1e2.blank?vbadefaultcenterpage=1&amp;parentnodeid=dd98f74cc&amp;vbapositionanswer=13&amp;vbahtmlprocessed=1"/>
          <p:cNvSpPr/>
          <p:nvPr/>
        </p:nvSpPr>
        <p:spPr>
          <a:xfrm>
            <a:off x="3652520" y="2913443"/>
            <a:ext cx="9826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安禄山</a:t>
            </a:r>
            <a:endParaRPr lang="en-US" altLang="zh-CN" sz="2400" dirty="0"/>
          </a:p>
        </p:txBody>
      </p:sp>
      <p:sp>
        <p:nvSpPr>
          <p:cNvPr id="13" name="P_6_AN.14_1#31f1bb1e2.blank?vbadefaultcenterpage=1&amp;parentnodeid=dd98f74cc&amp;vbapositionanswer=14&amp;vbahtmlprocessed=1"/>
          <p:cNvSpPr/>
          <p:nvPr/>
        </p:nvSpPr>
        <p:spPr>
          <a:xfrm>
            <a:off x="8453120" y="3421443"/>
            <a:ext cx="12874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藩镇割据</a:t>
            </a:r>
            <a:endParaRPr lang="en-US" altLang="zh-CN" sz="2400" dirty="0"/>
          </a:p>
        </p:txBody>
      </p:sp>
      <p:sp>
        <p:nvSpPr>
          <p:cNvPr id="14" name="P_6_AN.15_1#31f1bb1e2.blank?vbadefaultcenterpage=1&amp;parentnodeid=dd98f74cc&amp;vbapositionanswer=15&amp;vbahtmlprocessed=1"/>
          <p:cNvSpPr/>
          <p:nvPr/>
        </p:nvSpPr>
        <p:spPr>
          <a:xfrm>
            <a:off x="4109720" y="4419600"/>
            <a:ext cx="12874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宦官专权</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left)">
                                      <p:cBhvr>
                                        <p:cTn id="7" dur="500"/>
                                        <p:tgtEl>
                                          <p:spTgt spid="1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bg/>
                                          </p:spTgt>
                                        </p:tgtEl>
                                        <p:attrNameLst>
                                          <p:attrName>style.visibility</p:attrName>
                                        </p:attrNameLst>
                                      </p:cBhvr>
                                      <p:to>
                                        <p:strVal val="visible"/>
                                      </p:to>
                                    </p:set>
                                    <p:animEffect transition="in" filter="wipe(left)">
                                      <p:cBhvr>
                                        <p:cTn id="15" dur="500"/>
                                        <p:tgtEl>
                                          <p:spTgt spid="12">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left)">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left)">
                                      <p:cBhvr>
                                        <p:cTn id="23" dur="500"/>
                                        <p:tgtEl>
                                          <p:spTgt spid="13">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animEffect transition="in" filter="wipe(left)">
                                      <p:cBhvr>
                                        <p:cTn id="31" dur="500"/>
                                        <p:tgtEl>
                                          <p:spTgt spid="14">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build="p" animBg="1"/>
      <p:bldP spid="13" grpId="0" build="p" animBg="1"/>
      <p:bldP spid="1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31f1bb1e2?segpoint=1&amp;vbadefaultcenterpage=1&amp;parentnodeid=dd98f74cc&amp;vbahtmlprocessed=1"/>
          <p:cNvSpPr/>
          <p:nvPr/>
        </p:nvSpPr>
        <p:spPr>
          <a:xfrm>
            <a:off x="502920" y="1648413"/>
            <a:ext cx="11328400" cy="1567815"/>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3.五代十国</a:t>
            </a:r>
            <a:endParaRPr lang="en-US" altLang="zh-CN" sz="2400" dirty="0"/>
          </a:p>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（1）五代：唐朝灭亡后,黄河流域先后经历的后梁、后唐、后晋、后汉、[</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16]</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五个短命王朝</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3" name="P_6_BD#31f1bb1e2?segpoint=1&amp;vbadefaultcenterpage=1&amp;parentnodeid=dd98f74cc&amp;vbahtmlprocessed=1"/>
          <p:cNvSpPr/>
          <p:nvPr/>
        </p:nvSpPr>
        <p:spPr>
          <a:xfrm>
            <a:off x="502920" y="3330781"/>
            <a:ext cx="11277600" cy="1004824"/>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（2）十国：南方各地先后出现的吴越</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、南唐等九个割据政权及五代末期在山西建立</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17]</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4" name="P_6_BD#31f1bb1e2?segpoint=1&amp;vbadefaultcenterpage=1&amp;parentnodeid=dd98f74cc&amp;vbahtmlprocessed=1"/>
          <p:cNvSpPr/>
          <p:nvPr/>
        </p:nvSpPr>
        <p:spPr>
          <a:xfrm>
            <a:off x="502920" y="4452572"/>
            <a:ext cx="11183112" cy="1009015"/>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（3）后周世宗改革：努力清除五代的弊政，实力逐渐增强，为后来[</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18]</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结束</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五代十国分裂局面奠定了基础</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5" name="P_6_AN.16_1#31f1bb1e2.blank?vbadefaultcenterpage=1&amp;parentnodeid=dd98f74cc&amp;vbapositionanswer=16&amp;vbahtmlprocessed=1"/>
          <p:cNvSpPr/>
          <p:nvPr/>
        </p:nvSpPr>
        <p:spPr>
          <a:xfrm>
            <a:off x="10891520" y="2207213"/>
            <a:ext cx="6778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后周</a:t>
            </a:r>
            <a:endParaRPr lang="en-US" altLang="zh-CN" sz="2400" dirty="0"/>
          </a:p>
        </p:txBody>
      </p:sp>
      <p:sp>
        <p:nvSpPr>
          <p:cNvPr id="6" name="P_6_AN.17_1#31f1bb1e2.blank?vbadefaultcenterpage=1&amp;parentnodeid=dd98f74cc&amp;vbapositionanswer=17&amp;vbahtmlprocessed=1"/>
          <p:cNvSpPr/>
          <p:nvPr/>
        </p:nvSpPr>
        <p:spPr>
          <a:xfrm>
            <a:off x="1442720" y="3851481"/>
            <a:ext cx="6778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北汉</a:t>
            </a:r>
            <a:endParaRPr lang="en-US" altLang="zh-CN" sz="2400" dirty="0"/>
          </a:p>
        </p:txBody>
      </p:sp>
      <p:sp>
        <p:nvSpPr>
          <p:cNvPr id="7" name="P_6_AN.18_1#31f1bb1e2.blank?vbadefaultcenterpage=1&amp;parentnodeid=dd98f74cc&amp;vbapositionanswer=18&amp;vbahtmlprocessed=1"/>
          <p:cNvSpPr/>
          <p:nvPr/>
        </p:nvSpPr>
        <p:spPr>
          <a:xfrm>
            <a:off x="10129520" y="4414472"/>
            <a:ext cx="6778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北宋</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6da28bc23?vbadefaultcenterpage=1&amp;parentnodeid=f2e1e95b9&amp;vbahtmlprocessed=1"/>
          <p:cNvSpPr/>
          <p:nvPr/>
        </p:nvSpPr>
        <p:spPr>
          <a:xfrm>
            <a:off x="502920" y="722376"/>
            <a:ext cx="11183112" cy="949960"/>
          </a:xfrm>
          <a:prstGeom prst="rect">
            <a:avLst/>
          </a:prstGeom>
          <a:noFill/>
        </p:spPr>
        <p:txBody>
          <a:bodyPr wrap="square" lIns="0" tIns="0" rIns="0" bIns="0" rtlCol="0" anchor="t"/>
          <a:lstStyle/>
          <a:p>
            <a:pPr algn="l" latinLnBrk="1">
              <a:lnSpc>
                <a:spcPct val="150000"/>
              </a:lnSpc>
            </a:pPr>
            <a:r>
              <a:rPr lang="en-US" altLang="zh-CN" sz="26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知识点四</a:t>
            </a:r>
            <a:r>
              <a:rPr lang="en-US" altLang="zh-CN" sz="26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隋唐制度的变化与创新</a:t>
            </a:r>
            <a:endParaRPr lang="en-US" altLang="zh-CN" sz="2600" dirty="0">
              <a:solidFill>
                <a:srgbClr val="FF0000"/>
              </a:solidFill>
            </a:endParaRPr>
          </a:p>
        </p:txBody>
      </p:sp>
      <p:sp>
        <p:nvSpPr>
          <p:cNvPr id="3" name="P_6_BD#41f91ef2c?segpoint=1&amp;vbadefaultcenterpage=1&amp;parentnodeid=6da28bc23&amp;vbahtmlprocessed=1"/>
          <p:cNvSpPr/>
          <p:nvPr/>
        </p:nvSpPr>
        <p:spPr>
          <a:xfrm>
            <a:off x="502920" y="1317404"/>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1.选官制度</a:t>
            </a:r>
            <a:endParaRPr lang="en-US" altLang="zh-CN" sz="2400" dirty="0">
              <a:solidFill>
                <a:srgbClr val="FF0000"/>
              </a:solidFill>
            </a:endParaRPr>
          </a:p>
        </p:txBody>
      </p:sp>
      <p:sp>
        <p:nvSpPr>
          <p:cNvPr id="4" name="P_6_BD#41f91ef2c?segpoint=1&amp;vbadefaultcenterpage=1&amp;parentnodeid=6da28bc23&amp;vbahtmlprocessed=1"/>
          <p:cNvSpPr/>
          <p:nvPr/>
        </p:nvSpPr>
        <p:spPr>
          <a:xfrm>
            <a:off x="502920" y="1872043"/>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（1）九品中正制</a:t>
            </a:r>
            <a:endParaRPr lang="en-US" altLang="zh-CN" sz="2400" dirty="0">
              <a:solidFill>
                <a:srgbClr val="FF0000"/>
              </a:solidFill>
            </a:endParaRPr>
          </a:p>
        </p:txBody>
      </p:sp>
      <p:graphicFrame>
        <p:nvGraphicFramePr>
          <p:cNvPr id="19" name="P_6_BD#41f91ef2c?colgroup=1,34&amp;vbadefaultcenterpage=1&amp;parentnodeid=6da28bc23&amp;vbahtmlprocessed=1"/>
          <p:cNvGraphicFramePr>
            <a:graphicFrameLocks noGrp="1"/>
          </p:cNvGraphicFramePr>
          <p:nvPr/>
        </p:nvGraphicFramePr>
        <p:xfrm>
          <a:off x="502920" y="2489200"/>
          <a:ext cx="11164824" cy="2781300"/>
        </p:xfrm>
        <a:graphic>
          <a:graphicData uri="http://schemas.openxmlformats.org/drawingml/2006/table">
            <a:tbl>
              <a:tblPr/>
              <a:tblGrid>
                <a:gridCol w="466344"/>
                <a:gridCol w="10698480"/>
              </a:tblGrid>
              <a:tr h="910844">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创</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曹魏时创立，成为魏晋南北朝时期的主要选官制度。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10844">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标</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准</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中央委任[</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19]</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为各地人才评定等级</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，朝廷依此授官</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；初创时重视家</a:t>
                      </a:r>
                    </a:p>
                    <a:p>
                      <a:pPr algn="l" latinLnBrk="1" hangingPunct="0">
                        <a:lnSpc>
                          <a:spcPts val="3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、道德和[</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20]</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西晋时主要看重[</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21]</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10844">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影</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逐渐</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成为维护士族特权的工具。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P_6_AN.19_1#41f91ef2c.blank?vbadefaultcenterpage=1&amp;parentnodeid=6da28bc23&amp;vbapositionanswer=19&amp;vbahtmlprocessed=1"/>
          <p:cNvSpPr/>
          <p:nvPr/>
        </p:nvSpPr>
        <p:spPr>
          <a:xfrm>
            <a:off x="2895464" y="3376866"/>
            <a:ext cx="982663" cy="440690"/>
          </a:xfrm>
          <a:prstGeom prst="rect">
            <a:avLst/>
          </a:prstGeom>
          <a:noFill/>
        </p:spPr>
        <p:txBody>
          <a:bodyPr wrap="none" lIns="0" tIns="0" rIns="0" bIns="0" rtlCol="0" anchor="t"/>
          <a:lstStyle/>
          <a:p>
            <a:pPr algn="ctr" latinLnBrk="1">
              <a:lnSpc>
                <a:spcPts val="38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中正官</a:t>
            </a:r>
            <a:endParaRPr lang="en-US" altLang="zh-CN" sz="2400" dirty="0"/>
          </a:p>
        </p:txBody>
      </p:sp>
      <p:sp>
        <p:nvSpPr>
          <p:cNvPr id="7" name="P_6_AN.20_1#41f91ef2c.blank?vbadefaultcenterpage=1&amp;parentnodeid=6da28bc23&amp;vbapositionanswer=20&amp;vbahtmlprocessed=1"/>
          <p:cNvSpPr/>
          <p:nvPr/>
        </p:nvSpPr>
        <p:spPr>
          <a:xfrm>
            <a:off x="3200264" y="3859466"/>
            <a:ext cx="677863" cy="402590"/>
          </a:xfrm>
          <a:prstGeom prst="rect">
            <a:avLst/>
          </a:prstGeom>
          <a:noFill/>
        </p:spPr>
        <p:txBody>
          <a:bodyPr wrap="none" lIns="0" tIns="0" rIns="0" bIns="0" rtlCol="0" anchor="t"/>
          <a:lstStyle/>
          <a:p>
            <a:pPr algn="ctr" latinLnBrk="1">
              <a:lnSpc>
                <a:spcPts val="3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才能</a:t>
            </a:r>
            <a:endParaRPr lang="en-US" altLang="zh-CN" sz="2400" dirty="0"/>
          </a:p>
        </p:txBody>
      </p:sp>
      <p:sp>
        <p:nvSpPr>
          <p:cNvPr id="8" name="P_6_AN.21_1#41f91ef2c.blank?vbadefaultcenterpage=1&amp;parentnodeid=6da28bc23&amp;vbapositionanswer=21&amp;vbahtmlprocessed=1"/>
          <p:cNvSpPr/>
          <p:nvPr/>
        </p:nvSpPr>
        <p:spPr>
          <a:xfrm>
            <a:off x="7061064" y="3859466"/>
            <a:ext cx="677863" cy="402590"/>
          </a:xfrm>
          <a:prstGeom prst="rect">
            <a:avLst/>
          </a:prstGeom>
          <a:noFill/>
        </p:spPr>
        <p:txBody>
          <a:bodyPr wrap="none" lIns="0" tIns="0" rIns="0" bIns="0" rtlCol="0" anchor="t"/>
          <a:lstStyle/>
          <a:p>
            <a:pPr algn="ctr" latinLnBrk="1">
              <a:lnSpc>
                <a:spcPts val="3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家世</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_6_BD#41f91ef2c?vbadefaultcenterpage=1&amp;parentnodeid=6da28bc23&amp;vbahtmlprocessed=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843016" y="840025"/>
            <a:ext cx="833684" cy="288000"/>
          </a:xfrm>
          <a:prstGeom prst="rect">
            <a:avLst/>
          </a:prstGeom>
          <a:noFill/>
          <a:extLst>
            <a:ext uri="{909E8E84-426E-40DD-AFC4-6F175D3DCCD1}">
              <a14:hiddenFill xmlns:a14="http://schemas.microsoft.com/office/drawing/2010/main" xmlns="">
                <a:solidFill>
                  <a:scrgbClr r="0" g="0" b="0">
                    <a:alpha val="0"/>
                  </a:scrgbClr>
                </a:solidFill>
              </a14:hiddenFill>
            </a:ext>
          </a:extLst>
        </p:spPr>
      </p:pic>
      <p:sp>
        <p:nvSpPr>
          <p:cNvPr id="3" name="P_6_BD#41f91ef2c?segpoint=1&amp;vbadefaultcenterpage=1&amp;parentnodeid=6da28bc23&amp;vbahtmlprocessed=1"/>
          <p:cNvSpPr/>
          <p:nvPr/>
        </p:nvSpPr>
        <p:spPr>
          <a:xfrm>
            <a:off x="502920" y="1148889"/>
            <a:ext cx="11183112" cy="449390"/>
          </a:xfrm>
          <a:prstGeom prst="rect">
            <a:avLst/>
          </a:prstGeom>
          <a:noFill/>
        </p:spPr>
        <p:txBody>
          <a:bodyPr wrap="square" lIns="0" tIns="0" rIns="0" bIns="0" rtlCol="0" anchor="t"/>
          <a:lstStyle/>
          <a:p>
            <a:pPr algn="ctr" latinLnBrk="1">
              <a:lnSpc>
                <a:spcPct val="150000"/>
              </a:lnSpc>
            </a:pPr>
            <a:r>
              <a:rPr lang="en-US" altLang="zh-CN" sz="2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九品中正制取代察举制的原因</a:t>
            </a:r>
            <a:endParaRPr lang="en-US" altLang="zh-CN" sz="2200" dirty="0"/>
          </a:p>
        </p:txBody>
      </p:sp>
      <p:sp>
        <p:nvSpPr>
          <p:cNvPr id="4" name="P_6_BD#41f91ef2c?segpoint=1&amp;vbadefaultcenterpage=1&amp;parentnodeid=6da28bc23&amp;vbahtmlprocessed=1"/>
          <p:cNvSpPr/>
          <p:nvPr/>
        </p:nvSpPr>
        <p:spPr>
          <a:xfrm>
            <a:off x="502920" y="1662032"/>
            <a:ext cx="11183112" cy="449199"/>
          </a:xfrm>
          <a:prstGeom prst="rect">
            <a:avLst/>
          </a:prstGeom>
          <a:noFill/>
        </p:spPr>
        <p:txBody>
          <a:bodyPr wrap="square" lIns="0" tIns="0" rIns="0" bIns="0" rtlCol="0" anchor="t"/>
          <a:lstStyle/>
          <a:p>
            <a:pPr algn="l" latinLnBrk="1">
              <a:lnSpc>
                <a:spcPct val="150000"/>
              </a:lnSpc>
            </a:pP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（1）东汉末年社会动荡,人口流动频繁,察举制依赖的乡里清议失去了社会基础。</a:t>
            </a:r>
            <a:endParaRPr lang="en-US" altLang="zh-CN" sz="2200" dirty="0"/>
          </a:p>
        </p:txBody>
      </p:sp>
      <p:sp>
        <p:nvSpPr>
          <p:cNvPr id="5" name="P_6_BD#41f91ef2c?segpoint=1&amp;vbadefaultcenterpage=1&amp;parentnodeid=6da28bc23&amp;vbahtmlprocessed=1"/>
          <p:cNvSpPr/>
          <p:nvPr/>
        </p:nvSpPr>
        <p:spPr>
          <a:xfrm>
            <a:off x="502920" y="2170032"/>
            <a:ext cx="11183112" cy="449199"/>
          </a:xfrm>
          <a:prstGeom prst="rect">
            <a:avLst/>
          </a:prstGeom>
          <a:noFill/>
        </p:spPr>
        <p:txBody>
          <a:bodyPr wrap="square" lIns="0" tIns="0" rIns="0" bIns="0" rtlCol="0" anchor="t"/>
          <a:lstStyle/>
          <a:p>
            <a:pPr algn="l" latinLnBrk="1">
              <a:lnSpc>
                <a:spcPct val="150000"/>
              </a:lnSpc>
            </a:pP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（2）察举制下,权门势家逐渐操纵选官,干扰了人才选拔,不利于加强中央集权。</a:t>
            </a:r>
            <a:endParaRPr lang="en-US" altLang="zh-CN" sz="2200" dirty="0"/>
          </a:p>
        </p:txBody>
      </p:sp>
      <p:sp>
        <p:nvSpPr>
          <p:cNvPr id="6" name="P_6_BD#41f91ef2c?segpoint=1&amp;vbadefaultcenterpage=1&amp;parentnodeid=6da28bc23&amp;vbahtmlprocessed=1"/>
          <p:cNvSpPr/>
          <p:nvPr/>
        </p:nvSpPr>
        <p:spPr>
          <a:xfrm>
            <a:off x="502920" y="2678032"/>
            <a:ext cx="11183112" cy="449199"/>
          </a:xfrm>
          <a:prstGeom prst="rect">
            <a:avLst/>
          </a:prstGeom>
          <a:noFill/>
        </p:spPr>
        <p:txBody>
          <a:bodyPr wrap="square" lIns="0" tIns="0" rIns="0" bIns="0" rtlCol="0" anchor="t"/>
          <a:lstStyle/>
          <a:p>
            <a:pPr algn="l" latinLnBrk="1">
              <a:lnSpc>
                <a:spcPct val="150000"/>
              </a:lnSpc>
            </a:pP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（3）曹魏时期需要大量人才,统治者尝试新的选人方法,推行九品中正制。</a:t>
            </a:r>
            <a:endParaRPr lang="en-US" altLang="zh-CN" sz="2200" dirty="0"/>
          </a:p>
        </p:txBody>
      </p:sp>
      <p:sp>
        <p:nvSpPr>
          <p:cNvPr id="7" name="P_6_BD#41f91ef2c?segpoint=1&amp;vbadefaultcenterpage=1&amp;parentnodeid=6da28bc23&amp;vbahtmlprocessed=1"/>
          <p:cNvSpPr/>
          <p:nvPr/>
        </p:nvSpPr>
        <p:spPr>
          <a:xfrm>
            <a:off x="502920" y="3186032"/>
            <a:ext cx="11183112" cy="449199"/>
          </a:xfrm>
          <a:prstGeom prst="rect">
            <a:avLst/>
          </a:prstGeom>
          <a:noFill/>
        </p:spPr>
        <p:txBody>
          <a:bodyPr wrap="square" lIns="0" tIns="0" rIns="0" bIns="0" rtlCol="0" anchor="t"/>
          <a:lstStyle/>
          <a:p>
            <a:pPr algn="l" latinLnBrk="1">
              <a:lnSpc>
                <a:spcPct val="150000"/>
              </a:lnSpc>
            </a:pP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（2）科举制</a:t>
            </a:r>
            <a:endParaRPr lang="en-US" altLang="zh-CN" sz="2200" dirty="0"/>
          </a:p>
        </p:txBody>
      </p:sp>
      <p:graphicFrame>
        <p:nvGraphicFramePr>
          <p:cNvPr id="20" name="P_6_BD#41f91ef2c?colgroup=2,33&amp;vbadefaultcenterpage=1&amp;parentnodeid=6da28bc23&amp;vbahtmlprocessed=1"/>
          <p:cNvGraphicFramePr>
            <a:graphicFrameLocks noGrp="1"/>
          </p:cNvGraphicFramePr>
          <p:nvPr/>
        </p:nvGraphicFramePr>
        <p:xfrm>
          <a:off x="502920" y="3765089"/>
          <a:ext cx="11155680" cy="2552700"/>
        </p:xfrm>
        <a:graphic>
          <a:graphicData uri="http://schemas.openxmlformats.org/drawingml/2006/table">
            <a:tbl>
              <a:tblPr/>
              <a:tblGrid>
                <a:gridCol w="822960"/>
                <a:gridCol w="10332720"/>
              </a:tblGrid>
              <a:tr h="834962">
                <a:tc>
                  <a:txBody>
                    <a:bodyPr/>
                    <a:lstStyle/>
                    <a:p>
                      <a:pPr algn="ctr" latinLnBrk="1" hangingPunct="0">
                        <a:lnSpc>
                          <a:spcPts val="3200"/>
                        </a:lnSpc>
                      </a:pPr>
                      <a:r>
                        <a:rPr lang="en-US" altLang="zh-CN" sz="2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创立</a:t>
                      </a:r>
                      <a:endParaRPr lang="en-US" altLang="zh-CN" sz="2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隋朝建立后开始用[</a:t>
                      </a: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22]</a:t>
                      </a:r>
                      <a:r>
                        <a:rPr lang="en-US" altLang="zh-CN" sz="2200"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的方式选拔官员</a:t>
                      </a: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。隋炀帝时，始建进士科</a:t>
                      </a: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，科举</a:t>
                      </a:r>
                    </a:p>
                    <a:p>
                      <a:pPr algn="l" latinLnBrk="1" hangingPunct="0">
                        <a:lnSpc>
                          <a:spcPts val="3200"/>
                        </a:lnSpc>
                      </a:pP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制度形成</a:t>
                      </a: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34962">
                <a:tc>
                  <a:txBody>
                    <a:bodyPr/>
                    <a:lstStyle/>
                    <a:p>
                      <a:pPr algn="ctr" latinLnBrk="1" hangingPunct="0">
                        <a:lnSpc>
                          <a:spcPts val="3200"/>
                        </a:lnSpc>
                      </a:pPr>
                      <a:r>
                        <a:rPr lang="en-US" altLang="zh-CN" sz="2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完善</a:t>
                      </a:r>
                      <a:endParaRPr lang="en-US" altLang="zh-CN" sz="2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唐太宗增加考试科目，以进士和[</a:t>
                      </a: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23]</a:t>
                      </a:r>
                      <a:r>
                        <a:rPr lang="en-US" altLang="zh-CN" sz="22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为主</a:t>
                      </a: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；武则天扩大科举取士的人数</a:t>
                      </a: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首</a:t>
                      </a:r>
                    </a:p>
                    <a:p>
                      <a:pPr algn="l" latinLnBrk="1" hangingPunct="0">
                        <a:lnSpc>
                          <a:spcPts val="3200"/>
                        </a:lnSpc>
                      </a:pPr>
                      <a:r>
                        <a:rPr lang="en-US" altLang="zh-CN" sz="2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创武举和殿试</a:t>
                      </a: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；唐玄宗任用高官主持考试。</a:t>
                      </a:r>
                      <a:endParaRPr lang="en-US" altLang="zh-CN" sz="2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34962">
                <a:tc>
                  <a:txBody>
                    <a:bodyPr/>
                    <a:lstStyle/>
                    <a:p>
                      <a:pPr algn="ctr" latinLnBrk="1" hangingPunct="0">
                        <a:lnSpc>
                          <a:spcPts val="3500"/>
                        </a:lnSpc>
                      </a:pPr>
                      <a:r>
                        <a:rPr lang="en-US" altLang="zh-CN" sz="2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积极</a:t>
                      </a:r>
                    </a:p>
                    <a:p>
                      <a:pPr algn="ctr" latinLnBrk="1" hangingPunct="0">
                        <a:lnSpc>
                          <a:spcPts val="3200"/>
                        </a:lnSpc>
                      </a:pPr>
                      <a:r>
                        <a:rPr lang="en-US" altLang="zh-CN" sz="2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作用</a:t>
                      </a:r>
                      <a:endParaRPr lang="en-US" altLang="zh-CN" sz="2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科举制使出身社会中下层的读书人通过相对公平的考试参与政权</a:t>
                      </a: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,扩大了统治的基</a:t>
                      </a:r>
                    </a:p>
                    <a:p>
                      <a:pPr algn="l" latinLnBrk="1" hangingPunct="0">
                        <a:lnSpc>
                          <a:spcPts val="3200"/>
                        </a:lnSpc>
                      </a:pPr>
                      <a:r>
                        <a:rPr lang="en-US" altLang="zh-CN" sz="22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础</a:t>
                      </a: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,提高了官员的文化素质,</a:t>
                      </a:r>
                      <a:r>
                        <a:rPr lang="en-US" altLang="zh-CN" sz="2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加强了中央集权</a:t>
                      </a:r>
                      <a:r>
                        <a:rPr lang="en-US" altLang="zh-CN" sz="2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9" name="P_6_AN.22_1#41f91ef2c.blank?vbadefaultcenterpage=1&amp;parentnodeid=6da28bc23&amp;vbapositionanswer=22&amp;vbahtmlprocessed=1"/>
          <p:cNvSpPr/>
          <p:nvPr/>
        </p:nvSpPr>
        <p:spPr>
          <a:xfrm>
            <a:off x="4214105" y="3733720"/>
            <a:ext cx="1181100" cy="405575"/>
          </a:xfrm>
          <a:prstGeom prst="rect">
            <a:avLst/>
          </a:prstGeom>
          <a:noFill/>
        </p:spPr>
        <p:txBody>
          <a:bodyPr wrap="none" lIns="0" tIns="0" rIns="0" bIns="0" rtlCol="0" anchor="t"/>
          <a:lstStyle/>
          <a:p>
            <a:pPr algn="ctr" latinLnBrk="1">
              <a:lnSpc>
                <a:spcPts val="3500"/>
              </a:lnSpc>
            </a:pPr>
            <a:r>
              <a:rPr lang="en-US" altLang="zh-CN" sz="22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分科考试</a:t>
            </a:r>
            <a:endParaRPr lang="en-US" altLang="zh-CN" sz="2200" dirty="0"/>
          </a:p>
        </p:txBody>
      </p:sp>
      <p:sp>
        <p:nvSpPr>
          <p:cNvPr id="10" name="P_6_AN.23_1#41f91ef2c.blank?vbadefaultcenterpage=1&amp;parentnodeid=6da28bc23&amp;vbapositionanswer=23&amp;vbahtmlprocessed=1"/>
          <p:cNvSpPr/>
          <p:nvPr/>
        </p:nvSpPr>
        <p:spPr>
          <a:xfrm>
            <a:off x="5890505" y="4568682"/>
            <a:ext cx="622300" cy="405575"/>
          </a:xfrm>
          <a:prstGeom prst="rect">
            <a:avLst/>
          </a:prstGeom>
          <a:noFill/>
        </p:spPr>
        <p:txBody>
          <a:bodyPr wrap="none" lIns="0" tIns="0" rIns="0" bIns="0" rtlCol="0" anchor="t"/>
          <a:lstStyle/>
          <a:p>
            <a:pPr algn="ctr" latinLnBrk="1">
              <a:lnSpc>
                <a:spcPts val="3500"/>
              </a:lnSpc>
            </a:pPr>
            <a:r>
              <a:rPr lang="en-US" altLang="zh-CN" sz="22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明经</a:t>
            </a:r>
            <a:endParaRPr lang="en-US" altLang="zh-CN" sz="22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wipe(left)">
                                      <p:cBhvr>
                                        <p:cTn id="15" dur="500"/>
                                        <p:tgtEl>
                                          <p:spTgt spid="10">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41f91ef2c?segpoint=1&amp;vbadefaultcenterpage=1&amp;parentnodeid=6da28bc23&amp;vbahtmlprocessed=1"/>
          <p:cNvSpPr/>
          <p:nvPr/>
        </p:nvSpPr>
        <p:spPr>
          <a:xfrm>
            <a:off x="502920" y="1355011"/>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2.三省六部制</a:t>
            </a:r>
            <a:endParaRPr lang="en-US" altLang="zh-CN" sz="2400" dirty="0">
              <a:solidFill>
                <a:srgbClr val="FF0000"/>
              </a:solidFill>
            </a:endParaRPr>
          </a:p>
        </p:txBody>
      </p:sp>
      <p:sp>
        <p:nvSpPr>
          <p:cNvPr id="3" name="P_6_BD#41f91ef2c?segpoint=1&amp;vbadefaultcenterpage=1&amp;parentnodeid=6da28bc23&amp;vbahtmlprocessed=1"/>
          <p:cNvSpPr/>
          <p:nvPr/>
        </p:nvSpPr>
        <p:spPr>
          <a:xfrm>
            <a:off x="502920" y="1918065"/>
            <a:ext cx="11252200" cy="1008825"/>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（1）创立过程：魏晋南北朝时期，尚书台改称[</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24]</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,与中书省和门下省形成</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三省</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,它们共同辅助决策,行使权力；隋文帝时，</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正式确立三省六部制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4" name="P_6_BD#41f91ef2c?segpoint=1&amp;vbadefaultcenterpage=1&amp;parentnodeid=6da28bc23&amp;vbahtmlprocessed=1"/>
          <p:cNvSpPr/>
          <p:nvPr/>
        </p:nvSpPr>
        <p:spPr>
          <a:xfrm>
            <a:off x="502920" y="3037569"/>
            <a:ext cx="11328400" cy="1567815"/>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（2）职能：</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中书省</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负责草拟皇帝的诏令；</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门下省</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负责审核诏令；</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尚书省</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负责执行，</a:t>
            </a: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下设吏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、户、礼、兵、刑、工六部。宰相议事的地方叫[</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25]</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，后改称中书门</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5" name="P_6_BD#41f91ef2c?segpoint=1&amp;vbadefaultcenterpage=1&amp;parentnodeid=6da28bc23&amp;vbahtmlprocessed=1"/>
          <p:cNvSpPr/>
          <p:nvPr/>
        </p:nvSpPr>
        <p:spPr>
          <a:xfrm>
            <a:off x="502920" y="4716319"/>
            <a:ext cx="11183112" cy="103867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作用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：分工明确，提高了工作效率；分割相权，加强了皇权；</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是中国政治制度的重大变革</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,对此后历朝产生了深远影响。</a:t>
            </a:r>
            <a:endParaRPr lang="en-US" altLang="zh-CN" sz="2400" dirty="0"/>
          </a:p>
        </p:txBody>
      </p:sp>
      <p:sp>
        <p:nvSpPr>
          <p:cNvPr id="6" name="P_6_AN.24_1#41f91ef2c.blank?vbadefaultcenterpage=1&amp;parentnodeid=6da28bc23&amp;vbapositionanswer=24&amp;vbahtmlprocessed=1"/>
          <p:cNvSpPr/>
          <p:nvPr/>
        </p:nvSpPr>
        <p:spPr>
          <a:xfrm>
            <a:off x="7386320" y="1879965"/>
            <a:ext cx="9826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尚书省</a:t>
            </a:r>
            <a:endParaRPr lang="en-US" altLang="zh-CN" sz="2400" dirty="0"/>
          </a:p>
        </p:txBody>
      </p:sp>
      <p:sp>
        <p:nvSpPr>
          <p:cNvPr id="7" name="P_6_AN.25_1#41f91ef2c.blank?vbadefaultcenterpage=1&amp;parentnodeid=6da28bc23&amp;vbapositionanswer=25&amp;vbahtmlprocessed=1"/>
          <p:cNvSpPr/>
          <p:nvPr/>
        </p:nvSpPr>
        <p:spPr>
          <a:xfrm>
            <a:off x="8453120" y="3558269"/>
            <a:ext cx="9826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政事堂</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41f91ef2c?segpoint=1&amp;vbadefaultcenterpage=1&amp;parentnodeid=6da28bc23&amp;vbahtmlprocessed=1"/>
          <p:cNvSpPr/>
          <p:nvPr/>
        </p:nvSpPr>
        <p:spPr>
          <a:xfrm>
            <a:off x="502920" y="812308"/>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3.赋税制度</a:t>
            </a:r>
            <a:endParaRPr lang="en-US" altLang="zh-CN" sz="2400" dirty="0">
              <a:solidFill>
                <a:srgbClr val="FF0000"/>
              </a:solidFill>
            </a:endParaRPr>
          </a:p>
        </p:txBody>
      </p:sp>
      <p:sp>
        <p:nvSpPr>
          <p:cNvPr id="3" name="P_6_BD#41f91ef2c?segpoint=1&amp;vbadefaultcenterpage=1&amp;parentnodeid=6da28bc23&amp;vbahtmlprocessed=1"/>
          <p:cNvSpPr/>
          <p:nvPr/>
        </p:nvSpPr>
        <p:spPr>
          <a:xfrm>
            <a:off x="502920" y="1375362"/>
            <a:ext cx="11328400" cy="2126615"/>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（1）租调制</a:t>
            </a:r>
            <a:endParaRPr lang="en-US" altLang="zh-CN" sz="2400" dirty="0"/>
          </a:p>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①魏晋时期，开始实行租调制，按户征收粮和绢帛。</a:t>
            </a:r>
            <a:endParaRPr lang="en-US" altLang="zh-CN" sz="2400" dirty="0"/>
          </a:p>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②北魏孝文帝改革，颁布[</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26]</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受田农民承担定额租调</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（一夫一妇每年纳粟</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，纳帛或布为调）。</a:t>
            </a:r>
            <a:endParaRPr lang="en-US" altLang="zh-CN" sz="2400" dirty="0"/>
          </a:p>
        </p:txBody>
      </p:sp>
      <p:sp>
        <p:nvSpPr>
          <p:cNvPr id="4" name="P_6_BD#41f91ef2c?segpoint=1&amp;vbadefaultcenterpage=1&amp;parentnodeid=6da28bc23&amp;vbahtmlprocessed=1"/>
          <p:cNvSpPr/>
          <p:nvPr/>
        </p:nvSpPr>
        <p:spPr>
          <a:xfrm>
            <a:off x="502920" y="3612277"/>
            <a:ext cx="11430000" cy="2685415"/>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（2）租庸调制</a:t>
            </a:r>
            <a:endParaRPr lang="en-US" altLang="zh-CN" sz="2400" dirty="0"/>
          </a:p>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①内容：唐初,继承了均田制，除租、调外,男子不去服徭役的可以纳绢或布代役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，称</a:t>
            </a: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27]</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②影响：租庸调制规定了农民负担的上限，</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以庸代役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保证农民有较充分的生产时间，</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政府的赋税收入也有了保障</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5" name="P_6_AN.26_1#41f91ef2c.blank?vbadefaultcenterpage=1&amp;parentnodeid=6da28bc23&amp;vbapositionanswer=26&amp;vbahtmlprocessed=1"/>
          <p:cNvSpPr/>
          <p:nvPr/>
        </p:nvSpPr>
        <p:spPr>
          <a:xfrm>
            <a:off x="4490720" y="2454862"/>
            <a:ext cx="9826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均田令</a:t>
            </a:r>
            <a:endParaRPr lang="en-US" altLang="zh-CN" sz="2400" dirty="0"/>
          </a:p>
        </p:txBody>
      </p:sp>
      <p:sp>
        <p:nvSpPr>
          <p:cNvPr id="6" name="P_6_AN.27_1#41f91ef2c.blank?vbadefaultcenterpage=1&amp;parentnodeid=6da28bc23&amp;vbapositionanswer=27&amp;vbahtmlprocessed=1"/>
          <p:cNvSpPr/>
          <p:nvPr/>
        </p:nvSpPr>
        <p:spPr>
          <a:xfrm>
            <a:off x="1442720" y="4691777"/>
            <a:ext cx="3730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庸</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41f91ef2c?segpoint=1&amp;vbadefaultcenterpage=1&amp;parentnodeid=6da28bc23&amp;vbahtmlprocessed=1"/>
          <p:cNvSpPr/>
          <p:nvPr/>
        </p:nvSpPr>
        <p:spPr>
          <a:xfrm>
            <a:off x="502920" y="1653588"/>
            <a:ext cx="11480800" cy="3802825"/>
          </a:xfrm>
          <a:prstGeom prst="rect">
            <a:avLst/>
          </a:prstGeom>
          <a:noFill/>
        </p:spPr>
        <p:txBody>
          <a:bodyPr wrap="none" lIns="0" tIns="0" rIns="0" bIns="0" rtlCol="0" anchor="t"/>
          <a:lstStyle/>
          <a:p>
            <a:pPr algn="l" latinLnBrk="1">
              <a:lnSpc>
                <a:spcPts val="44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smtClean="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两税法的实行      2023</a:t>
            </a:r>
            <a:r>
              <a:rPr lang="zh-CN" altLang="en-US" sz="2400" b="0" i="0" dirty="0" smtClean="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年湖南卷第</a:t>
            </a:r>
            <a:r>
              <a:rPr lang="en-US" altLang="zh-CN" sz="2400" b="0" i="0" dirty="0" smtClean="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17</a:t>
            </a:r>
            <a:r>
              <a:rPr lang="zh-CN" altLang="en-US" sz="2400" b="0" i="0" dirty="0" smtClean="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题</a:t>
            </a:r>
            <a:endParaRPr lang="en-US" altLang="zh-CN" sz="2400" dirty="0">
              <a:solidFill>
                <a:srgbClr val="FF0000"/>
              </a:solidFill>
            </a:endParaRPr>
          </a:p>
          <a:p>
            <a:pPr algn="l" latinLnBrk="1">
              <a:lnSpc>
                <a:spcPts val="44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①</a:t>
            </a:r>
            <a:r>
              <a:rPr lang="en-US" altLang="zh-CN" sz="2400" b="0" i="0" dirty="0" err="1">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背景：</a:t>
            </a: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天宝年间，土地买卖和兼并之风盛行,政府直接支配的土地日益减少,均田制</a:t>
            </a:r>
            <a:endPar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和租庸调制无法维持,财政收入锐降</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algn="l" latinLnBrk="1">
              <a:lnSpc>
                <a:spcPts val="44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②内容</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：每户按[28]</a:t>
            </a:r>
            <a:r>
              <a:rPr lang="en-US" altLang="zh-CN" sz="2400" i="0" dirty="0">
                <a:solidFill>
                  <a:srgbClr val="000000"/>
                </a:solidFill>
                <a:latin typeface="宋体" panose="02010600030101010101" pitchFamily="2" charset="-122"/>
                <a:ea typeface="宋体" panose="02010600030101010101" pitchFamily="2" charset="-122"/>
                <a:cs typeface="宋体" panose="02010600030101010101" pitchFamily="34" charset="-120"/>
              </a:rPr>
              <a:t>____________</a:t>
            </a: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缴纳户税,</a:t>
            </a:r>
            <a:r>
              <a:rPr lang="en-US" altLang="zh-CN" sz="2400" b="1"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按田亩缴纳地税</a:t>
            </a: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,取消租庸调和一切杂税</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p>
          <a:p>
            <a:pPr latinLnBrk="1">
              <a:lnSpc>
                <a:spcPts val="4400"/>
              </a:lnSpc>
            </a:pP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杂役；一年分</a:t>
            </a:r>
            <a:r>
              <a:rPr lang="en-US" altLang="zh-CN" sz="2400" b="1"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夏季和秋季</a:t>
            </a: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两次纳税</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algn="l" latinLnBrk="1">
              <a:lnSpc>
                <a:spcPts val="44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③</a:t>
            </a:r>
            <a:r>
              <a:rPr lang="en-US" altLang="zh-CN" sz="2400" b="0" i="0" dirty="0" err="1">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影响</a:t>
            </a: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：简化税收名目,扩大收税对象,保证了国家的财政收入；改变了自战国以来</a:t>
            </a:r>
            <a:r>
              <a:rPr lang="en-US" altLang="zh-CN" sz="2400" b="1"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a:t>
            </a:r>
            <a:endPar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3900"/>
              </a:lnSpc>
            </a:pPr>
            <a:r>
              <a:rPr lang="en-US" altLang="zh-CN" sz="2400" b="1"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人丁为主</a:t>
            </a: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的赋税制度,减轻了政府对农民的人身控制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3" name="P_6_AN.28_1#41f91ef2c.blank?vbadefaultcenterpage=1&amp;parentnodeid=6da28bc23&amp;vbapositionanswer=28&amp;vbahtmlprocessed=1"/>
          <p:cNvSpPr/>
          <p:nvPr/>
        </p:nvSpPr>
        <p:spPr>
          <a:xfrm>
            <a:off x="3271520" y="3291888"/>
            <a:ext cx="15922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人丁和资产</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_6_BD#41f91ef2c?vbadefaultcenterpage=1&amp;parentnodeid=6da28bc23&amp;vbahtmlprocessed=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843016" y="1038368"/>
            <a:ext cx="833684" cy="288000"/>
          </a:xfrm>
          <a:prstGeom prst="rect">
            <a:avLst/>
          </a:prstGeom>
          <a:noFill/>
          <a:extLst>
            <a:ext uri="{909E8E84-426E-40DD-AFC4-6F175D3DCCD1}">
              <a14:hiddenFill xmlns:a14="http://schemas.microsoft.com/office/drawing/2010/main" xmlns="">
                <a:solidFill>
                  <a:scrgbClr r="0" g="0" b="0">
                    <a:alpha val="0"/>
                  </a:scrgbClr>
                </a:solidFill>
              </a14:hiddenFill>
            </a:ext>
          </a:extLst>
        </p:spPr>
      </p:pic>
      <p:sp>
        <p:nvSpPr>
          <p:cNvPr id="3" name="P_6_BD#41f91ef2c?segpoint=1&amp;vbadefaultcenterpage=1&amp;parentnodeid=6da28bc23&amp;vbahtmlprocessed=1"/>
          <p:cNvSpPr/>
          <p:nvPr/>
        </p:nvSpPr>
        <p:spPr>
          <a:xfrm>
            <a:off x="502920" y="1347232"/>
            <a:ext cx="11183112" cy="490220"/>
          </a:xfrm>
          <a:prstGeom prst="rect">
            <a:avLst/>
          </a:prstGeom>
          <a:noFill/>
        </p:spPr>
        <p:txBody>
          <a:bodyPr wrap="square" lIns="0" tIns="0" rIns="0" bIns="0" rtlCol="0" anchor="t"/>
          <a:lstStyle/>
          <a:p>
            <a:pPr algn="ctr"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均田制与租庸调制的区别和联系</a:t>
            </a:r>
            <a:endParaRPr lang="en-US" altLang="zh-CN" sz="2400" dirty="0">
              <a:solidFill>
                <a:srgbClr val="FF0000"/>
              </a:solidFill>
            </a:endParaRPr>
          </a:p>
        </p:txBody>
      </p:sp>
      <p:sp>
        <p:nvSpPr>
          <p:cNvPr id="4" name="P_6_BD#41f91ef2c?segpoint=1&amp;vbadefaultcenterpage=1&amp;parentnodeid=6da28bc23&amp;vbahtmlprocessed=1"/>
          <p:cNvSpPr/>
          <p:nvPr/>
        </p:nvSpPr>
        <p:spPr>
          <a:xfrm>
            <a:off x="502920" y="1900952"/>
            <a:ext cx="11183112" cy="103867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（1）区别：均田制是土地分配制度，租庸调制则是赋税制度,二者定义不同,适用范围不同,沿革历史时期不同。</a:t>
            </a:r>
            <a:endParaRPr lang="en-US" altLang="zh-CN" sz="2400" dirty="0"/>
          </a:p>
        </p:txBody>
      </p:sp>
      <p:sp>
        <p:nvSpPr>
          <p:cNvPr id="5" name="P_6_BD#41f91ef2c?segpoint=1&amp;vbadefaultcenterpage=1&amp;parentnodeid=6da28bc23&amp;vbahtmlprocessed=1"/>
          <p:cNvSpPr/>
          <p:nvPr/>
        </p:nvSpPr>
        <p:spPr>
          <a:xfrm>
            <a:off x="502920" y="3006042"/>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（2）联系：租庸调制以均田制为基础和存在的依据，同时也正是由于均田制没有真正得到贯彻而使得租庸调制在中唐之后为两税法所取代。</a:t>
            </a:r>
            <a:endParaRPr lang="en-US" altLang="zh-CN" sz="2400" dirty="0"/>
          </a:p>
        </p:txBody>
      </p:sp>
      <p:pic>
        <p:nvPicPr>
          <p:cNvPr id="6" name="P_6_BD#41f91ef2c?vbadefaultcenterpage=1&amp;parentnodeid=6da28bc23&amp;vbahtmlprocessed=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5843016" y="4179332"/>
            <a:ext cx="833684" cy="288000"/>
          </a:xfrm>
          <a:prstGeom prst="rect">
            <a:avLst/>
          </a:prstGeom>
          <a:noFill/>
          <a:extLst>
            <a:ext uri="{909E8E84-426E-40DD-AFC4-6F175D3DCCD1}">
              <a14:hiddenFill xmlns:a14="http://schemas.microsoft.com/office/drawing/2010/main" xmlns="">
                <a:solidFill>
                  <a:scrgbClr r="0" g="0" b="0">
                    <a:alpha val="0"/>
                  </a:scrgbClr>
                </a:solidFill>
              </a14:hiddenFill>
            </a:ext>
          </a:extLst>
        </p:spPr>
      </p:pic>
      <p:sp>
        <p:nvSpPr>
          <p:cNvPr id="7" name="P_6_BD#41f91ef2c?segpoint=1&amp;vbadefaultcenterpage=1&amp;parentnodeid=6da28bc23&amp;vbahtmlprocessed=1"/>
          <p:cNvSpPr/>
          <p:nvPr/>
        </p:nvSpPr>
        <p:spPr>
          <a:xfrm>
            <a:off x="502920" y="4484132"/>
            <a:ext cx="11183112" cy="1587500"/>
          </a:xfrm>
          <a:prstGeom prst="rect">
            <a:avLst/>
          </a:prstGeom>
          <a:noFill/>
        </p:spPr>
        <p:txBody>
          <a:bodyPr wrap="square" lIns="0" tIns="0" rIns="0" bIns="0" rtlCol="0" anchor="t"/>
          <a:lstStyle/>
          <a:p>
            <a:pPr algn="ctr"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租庸调制与两税法的特点</a:t>
            </a:r>
            <a:endParaRPr lang="en-US" altLang="zh-CN" sz="2400" dirty="0">
              <a:solidFill>
                <a:srgbClr val="FF0000"/>
              </a:solidFill>
            </a:endParaRPr>
          </a:p>
          <a:p>
            <a:pPr algn="l" latinLnBrk="1">
              <a:lnSpc>
                <a:spcPct val="1500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租庸调制以人丁为赋税征收单位，不服徭役可以以“庸”代替。两税法的特点是从按人丁征税转为按财产征税，但其只是改变而未完全废除以人丁为主的征税标准。</a:t>
            </a:r>
            <a:endParaRPr lang="en-US" altLang="zh-CN" sz="2400" dirty="0"/>
          </a:p>
        </p:txBody>
      </p:sp>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48dd6ca7c?vbadefaultcenterpage=1&amp;parentnodeid=653959e54&amp;vbahtmlprocessed=1"/>
          <p:cNvSpPr/>
          <p:nvPr/>
        </p:nvSpPr>
        <p:spPr>
          <a:xfrm>
            <a:off x="502920" y="722376"/>
            <a:ext cx="11183112" cy="895096"/>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情境5</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安史之乱爆发的原因</a:t>
            </a:r>
            <a:endParaRPr lang="en-US" altLang="zh-CN" sz="2400" dirty="0"/>
          </a:p>
        </p:txBody>
      </p:sp>
      <p:sp>
        <p:nvSpPr>
          <p:cNvPr id="3" name="QO_6_BD.37_1#92e2bbf5a?vbadefaultcenterpage=1&amp;parentnodeid=48dd6ca7c&amp;vbahtmlprocessed=1"/>
          <p:cNvSpPr/>
          <p:nvPr/>
        </p:nvSpPr>
        <p:spPr>
          <a:xfrm>
            <a:off x="502920" y="1275143"/>
            <a:ext cx="11183112" cy="2680589"/>
          </a:xfrm>
          <a:prstGeom prst="rect">
            <a:avLst/>
          </a:prstGeom>
          <a:noFill/>
        </p:spPr>
        <p:txBody>
          <a:bodyPr wrap="square" lIns="0" tIns="0" rIns="0" bIns="0" rtlCol="0" anchor="t"/>
          <a:lstStyle/>
          <a:p>
            <a:pPr marL="0" algn="l" latinLnBrk="1">
              <a:lnSpc>
                <a:spcPct val="1500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天子（唐玄宗）骄于佚乐而用不知节，大抵用物之数，常过其所入。</a:t>
            </a:r>
            <a:endParaRPr lang="en-US" altLang="zh-CN" sz="2400" dirty="0"/>
          </a:p>
          <a:p>
            <a:pPr marL="0" algn="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——《新唐书》</a:t>
            </a:r>
            <a:endParaRPr lang="en-US" altLang="zh-CN" sz="2400" dirty="0"/>
          </a:p>
          <a:p>
            <a:pPr marL="0" algn="l" latinLnBrk="1">
              <a:lnSpc>
                <a:spcPct val="1500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唐玄宗宠幸杨贵妃，不理朝政，又重用宦官高力士，把朝政交给“口蜜腹剑”的李林甫，提拔奸恶的杨国忠为相。</a:t>
            </a:r>
            <a:endParaRPr lang="en-US" altLang="zh-CN" sz="2400" dirty="0"/>
          </a:p>
          <a:p>
            <a:pPr marL="0" algn="l" latinLnBrk="1">
              <a:lnSpc>
                <a:spcPct val="1500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根据材料说明安史之乱爆发的政治原因。</a:t>
            </a:r>
            <a:endParaRPr lang="en-US" altLang="zh-CN" sz="2400" dirty="0"/>
          </a:p>
        </p:txBody>
      </p:sp>
      <p:sp>
        <p:nvSpPr>
          <p:cNvPr id="4" name="QO_6_AN.38_1#92e2bbf5a?vbadefaultcenterpage=1&amp;parentnodeid=48dd6ca7c&amp;vbahtmlprocessed=1"/>
          <p:cNvSpPr/>
          <p:nvPr/>
        </p:nvSpPr>
        <p:spPr>
          <a:xfrm>
            <a:off x="502920" y="4018343"/>
            <a:ext cx="11183112" cy="486029"/>
          </a:xfrm>
          <a:prstGeom prst="rect">
            <a:avLst/>
          </a:prstGeom>
          <a:noFill/>
        </p:spPr>
        <p:txBody>
          <a:bodyPr wrap="square" lIns="0" tIns="0" rIns="0" bIns="0" rtlCol="0" anchor="t"/>
          <a:lstStyle/>
          <a:p>
            <a:pPr algn="l" latinLnBrk="1">
              <a:lnSpc>
                <a:spcPct val="150000"/>
              </a:lnSpc>
            </a:pPr>
            <a:r>
              <a:rPr lang="en-US" altLang="zh-CN" sz="2400" b="1"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[答案]</a:t>
            </a:r>
            <a:r>
              <a:rPr lang="en-US" altLang="zh-CN" sz="2400" b="1" i="0" dirty="0">
                <a:solidFill>
                  <a:srgbClr val="A00021"/>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唐玄宗统治后期，沉湎于享乐，怠于政事，朝政趋于腐败。</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41f4dc739?vbadefaultcenterpage=1&amp;parentnodeid=653959e54&amp;vbahtmlprocessed=1"/>
          <p:cNvSpPr/>
          <p:nvPr/>
        </p:nvSpPr>
        <p:spPr>
          <a:xfrm>
            <a:off x="502920" y="722376"/>
            <a:ext cx="11183112" cy="895096"/>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情境6</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唐朝藩镇割据</a:t>
            </a:r>
            <a:endParaRPr lang="en-US" altLang="zh-CN" sz="2400" dirty="0"/>
          </a:p>
        </p:txBody>
      </p:sp>
      <p:sp>
        <p:nvSpPr>
          <p:cNvPr id="3" name="QO_6_BD.39_1#d387f7ae0?vbadefaultcenterpage=1&amp;parentnodeid=41f4dc739&amp;vbahtmlprocessed=1"/>
          <p:cNvSpPr/>
          <p:nvPr/>
        </p:nvSpPr>
        <p:spPr>
          <a:xfrm>
            <a:off x="502920" y="1275143"/>
            <a:ext cx="11183112" cy="2131949"/>
          </a:xfrm>
          <a:prstGeom prst="rect">
            <a:avLst/>
          </a:prstGeom>
          <a:noFill/>
        </p:spPr>
        <p:txBody>
          <a:bodyPr wrap="square" lIns="0" tIns="0" rIns="0" bIns="0" rtlCol="0" anchor="t"/>
          <a:lstStyle/>
          <a:p>
            <a:pPr marL="0" algn="l" latinLnBrk="1">
              <a:lnSpc>
                <a:spcPct val="1500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大盗既灭，而武夫战卒以功起行阵，列为侯王者，皆除节度使。由是方镇相望于内地，大者连州十余，小者犹兼三四。</a:t>
            </a:r>
            <a:endParaRPr lang="en-US" altLang="zh-CN" sz="2400" dirty="0"/>
          </a:p>
          <a:p>
            <a:pPr marL="0" algn="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——《新唐书》</a:t>
            </a:r>
            <a:endParaRPr lang="en-US" altLang="zh-CN" sz="2400" dirty="0"/>
          </a:p>
          <a:p>
            <a:pPr marL="0" algn="l" latinLnBrk="1">
              <a:lnSpc>
                <a:spcPct val="1500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该材料反映了唐朝政权怎样的状况？</a:t>
            </a:r>
            <a:endParaRPr lang="en-US" altLang="zh-CN" sz="2400" dirty="0"/>
          </a:p>
        </p:txBody>
      </p:sp>
      <p:sp>
        <p:nvSpPr>
          <p:cNvPr id="4" name="QO_6_AN.40_1#d387f7ae0?vbadefaultcenterpage=1&amp;parentnodeid=41f4dc739&amp;vbahtmlprocessed=1"/>
          <p:cNvSpPr/>
          <p:nvPr/>
        </p:nvSpPr>
        <p:spPr>
          <a:xfrm>
            <a:off x="502920" y="3472243"/>
            <a:ext cx="11183112" cy="486029"/>
          </a:xfrm>
          <a:prstGeom prst="rect">
            <a:avLst/>
          </a:prstGeom>
          <a:noFill/>
        </p:spPr>
        <p:txBody>
          <a:bodyPr wrap="square" lIns="0" tIns="0" rIns="0" bIns="0" rtlCol="0" anchor="t"/>
          <a:lstStyle/>
          <a:p>
            <a:pPr algn="l" latinLnBrk="1">
              <a:lnSpc>
                <a:spcPct val="150000"/>
              </a:lnSpc>
            </a:pPr>
            <a:r>
              <a:rPr lang="en-US" altLang="zh-CN" sz="2400" b="1"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[答案]</a:t>
            </a:r>
            <a:r>
              <a:rPr lang="en-US" altLang="zh-CN" sz="2400" b="1" i="0" dirty="0">
                <a:solidFill>
                  <a:srgbClr val="A00021"/>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安史之乱后的唐朝出现藩镇割据的局面，严重威胁中央集权。</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5_BD#bc219e497?vbadefaultcenterpage=1&amp;parentnodeid=2fe19e800&amp;vbahtmlprocessed=1" descr="preencoded.png"/>
          <p:cNvPicPr>
            <a:picLocks noChangeAspect="1"/>
          </p:cNvPicPr>
          <p:nvPr/>
        </p:nvPicPr>
        <p:blipFill>
          <a:blip r:embed="rId3"/>
          <a:stretch>
            <a:fillRect/>
          </a:stretch>
        </p:blipFill>
        <p:spPr>
          <a:xfrm>
            <a:off x="502920" y="722376"/>
            <a:ext cx="1655064" cy="429768"/>
          </a:xfrm>
          <a:prstGeom prst="rect">
            <a:avLst/>
          </a:prstGeom>
        </p:spPr>
      </p:pic>
      <p:sp>
        <p:nvSpPr>
          <p:cNvPr id="3" name="P_6_BD#70e4388d6?vbadefaultcenterpage=1&amp;parentnodeid=bc219e497&amp;vbahtmlprocessed=1"/>
          <p:cNvSpPr/>
          <p:nvPr/>
        </p:nvSpPr>
        <p:spPr>
          <a:xfrm>
            <a:off x="502920" y="1282700"/>
            <a:ext cx="11183112" cy="486029"/>
          </a:xfrm>
          <a:prstGeom prst="rect">
            <a:avLst/>
          </a:prstGeom>
          <a:noFill/>
        </p:spPr>
        <p:txBody>
          <a:bodyPr wrap="square" lIns="0" tIns="0" rIns="0" bIns="0" rtlCol="0" anchor="t"/>
          <a:lstStyle/>
          <a:p>
            <a:pPr algn="ctr"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史论1</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科举制的意义</a:t>
            </a:r>
            <a:endParaRPr lang="en-US" altLang="zh-CN" sz="2400" dirty="0">
              <a:solidFill>
                <a:srgbClr val="FF0000"/>
              </a:solidFill>
            </a:endParaRPr>
          </a:p>
        </p:txBody>
      </p:sp>
      <p:graphicFrame>
        <p:nvGraphicFramePr>
          <p:cNvPr id="37" name="P_6_BD#70e4388d6?colgroup=2,32&amp;vbadefaultcenterpage=1&amp;parentnodeid=bc219e497&amp;vbahtmlprocessed=1"/>
          <p:cNvGraphicFramePr>
            <a:graphicFrameLocks noGrp="1"/>
          </p:cNvGraphicFramePr>
          <p:nvPr/>
        </p:nvGraphicFramePr>
        <p:xfrm>
          <a:off x="502920" y="1905000"/>
          <a:ext cx="11155680" cy="4229100"/>
        </p:xfrm>
        <a:graphic>
          <a:graphicData uri="http://schemas.openxmlformats.org/drawingml/2006/table">
            <a:tbl>
              <a:tblPr/>
              <a:tblGrid>
                <a:gridCol w="960120"/>
                <a:gridCol w="10195560"/>
              </a:tblGrid>
              <a:tr h="1386332">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社会</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整合</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功能</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打破了历史上世袭的传统模式，促进了社会阶层转化，</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加速了社会流动，</a:t>
                      </a:r>
                    </a:p>
                    <a:p>
                      <a:pPr algn="l"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具有公开</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、平等、竞争、择优的合理性内核和价值理念。</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86332">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推动</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儒学</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发展</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5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科举考试以儒家学说为主要内容，推动儒家思想和文化的传承与繁衍。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86332">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巩固</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国家</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统一</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适应了中央集权制度下“大一统”意识形态的需要</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，促进了中华民族的大交</a:t>
                      </a:r>
                    </a:p>
                    <a:p>
                      <a:pPr algn="l"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融</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，巩固了统一多民族封建国家社会的稳定。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P_6_BD#70e4388d6?colgroup=2,32&amp;vbadefaultcenterpage=1&amp;parentnodeid=bc219e497&amp;vbahtmlprocessed=1"/>
          <p:cNvGraphicFramePr>
            <a:graphicFrameLocks noGrp="1"/>
          </p:cNvGraphicFramePr>
          <p:nvPr/>
        </p:nvGraphicFramePr>
        <p:xfrm>
          <a:off x="502920" y="2063575"/>
          <a:ext cx="11155680" cy="1409700"/>
        </p:xfrm>
        <a:graphic>
          <a:graphicData uri="http://schemas.openxmlformats.org/drawingml/2006/table">
            <a:tbl>
              <a:tblPr/>
              <a:tblGrid>
                <a:gridCol w="960120"/>
                <a:gridCol w="10195560"/>
              </a:tblGrid>
              <a:tr h="1386332">
                <a:tc>
                  <a:txBody>
                    <a:bodyPr/>
                    <a:lstStyle/>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推动</a:t>
                      </a:r>
                    </a:p>
                    <a:p>
                      <a:pPr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世界</a:t>
                      </a:r>
                    </a:p>
                    <a:p>
                      <a:pPr algn="ctr" latinLnBrk="1" hangingPunct="0">
                        <a:lnSpc>
                          <a:spcPts val="35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文明</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早在唐朝时,科举制就被“东亚文化圈”国家采用</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，并成为这些国家政治制度</a:t>
                      </a:r>
                    </a:p>
                    <a:p>
                      <a:pPr algn="l"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的重要组成部分</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,还被西方国家吸收</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,对西方近代文官考试制度产生了较大影</a:t>
                      </a:r>
                    </a:p>
                    <a:p>
                      <a:pPr algn="l" latinLnBrk="1" hangingPunct="0">
                        <a:lnSpc>
                          <a:spcPts val="3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响</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 name="P_6_BD#70e4388d6?segpoint=1&amp;vbadefaultcenterpage=1&amp;parentnodeid=bc219e497&amp;vbahtmlprocessed=1"/>
          <p:cNvSpPr/>
          <p:nvPr/>
        </p:nvSpPr>
        <p:spPr>
          <a:xfrm>
            <a:off x="502920" y="3587575"/>
            <a:ext cx="11183112" cy="486029"/>
          </a:xfrm>
          <a:prstGeom prst="rect">
            <a:avLst/>
          </a:prstGeom>
          <a:noFill/>
        </p:spPr>
        <p:txBody>
          <a:bodyPr wrap="square" lIns="0" tIns="0" rIns="0" bIns="0" rtlCol="0" anchor="t"/>
          <a:lstStyle/>
          <a:p>
            <a:pPr algn="ctr"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史论2</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err="1" smtClean="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中国古代选官制度的演变趋势</a:t>
            </a:r>
            <a:r>
              <a:rPr lang="zh-CN" altLang="en-US" sz="2400" b="1" i="0" dirty="0" smtClean="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（规律）</a:t>
            </a:r>
            <a:endParaRPr lang="en-US" altLang="zh-CN" sz="2400" dirty="0">
              <a:solidFill>
                <a:srgbClr val="FF0000"/>
              </a:solidFill>
            </a:endParaRPr>
          </a:p>
        </p:txBody>
      </p:sp>
      <p:sp>
        <p:nvSpPr>
          <p:cNvPr id="4" name="P_6_BD#70e4388d6?segpoint=1&amp;vbadefaultcenterpage=1&amp;parentnodeid=bc219e497&amp;vbahtmlprocessed=1"/>
          <p:cNvSpPr/>
          <p:nvPr/>
        </p:nvSpPr>
        <p:spPr>
          <a:xfrm>
            <a:off x="502920" y="4086876"/>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选拔标准：</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由家世门第、财产等级等演变为学识、才能。</a:t>
            </a:r>
            <a:endParaRPr lang="en-US" altLang="zh-CN" sz="2400" dirty="0"/>
          </a:p>
        </p:txBody>
      </p:sp>
      <p:sp>
        <p:nvSpPr>
          <p:cNvPr id="5" name="P_6_BD#70e4388d6?segpoint=1&amp;vbadefaultcenterpage=1&amp;parentnodeid=bc219e497&amp;vbahtmlprocessed=1"/>
          <p:cNvSpPr/>
          <p:nvPr/>
        </p:nvSpPr>
        <p:spPr>
          <a:xfrm>
            <a:off x="502920" y="463411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选拔方式：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由血缘、推荐、地方评论及品评演变为公开考试。</a:t>
            </a:r>
            <a:endParaRPr lang="en-US" altLang="zh-CN" sz="2400" dirty="0"/>
          </a:p>
        </p:txBody>
      </p:sp>
      <p:sp>
        <p:nvSpPr>
          <p:cNvPr id="6" name="P_6_BD#70e4388d6?segpoint=1&amp;vbadefaultcenterpage=1&amp;parentnodeid=bc219e497&amp;vbahtmlprocessed=1"/>
          <p:cNvSpPr/>
          <p:nvPr/>
        </p:nvSpPr>
        <p:spPr>
          <a:xfrm>
            <a:off x="502920" y="5180218"/>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选拔原则：</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逐渐走向制度化，体现出相对的公平、公正。</a:t>
            </a:r>
            <a:endParaRPr lang="en-US" altLang="zh-CN" sz="2400" dirty="0"/>
          </a:p>
        </p:txBody>
      </p:sp>
      <p:sp>
        <p:nvSpPr>
          <p:cNvPr id="2" name="P_6_BD#70e4388d6?colgroup=2,32&amp;vbadefaultcenterpage=1&amp;parentnodeid=bc219e497&amp;vbahtmlprocessed=1"/>
          <p:cNvSpPr txBox="1"/>
          <p:nvPr/>
        </p:nvSpPr>
        <p:spPr>
          <a:xfrm>
            <a:off x="502920" y="1439751"/>
            <a:ext cx="11186160" cy="490728"/>
          </a:xfrm>
          <a:prstGeom prst="rect">
            <a:avLst/>
          </a:prstGeom>
          <a:noFill/>
        </p:spPr>
        <p:txBody>
          <a:bodyPr vert="horz" lIns="0" tIns="0" rIns="0" bIns="0" rtlCol="0">
            <a:spAutoFit/>
          </a:bodyPr>
          <a:lstStyle/>
          <a:p>
            <a:pPr algn="r">
              <a:lnSpc>
                <a:spcPct val="150000"/>
              </a:lnSpc>
            </a:pPr>
            <a:r>
              <a:rPr lang="zh-CN" altLang="en-US" sz="2400">
                <a:latin typeface="Times New Roman" panose="02020603050405020304" pitchFamily="34" charset="0"/>
              </a:rPr>
              <a:t>续表</a:t>
            </a:r>
          </a:p>
        </p:txBody>
      </p:sp>
    </p:spTree>
  </p:cSld>
  <p:clrMapOvr>
    <a:masterClrMapping/>
  </p:clrMapOvr>
  <p:transition>
    <p:split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6_BD#ec11dc1de?vbadefaultcenterpage=1&amp;parentnodeid=bc219e497&amp;vbahtmlprocessed=1" descr="preencoded.png"/>
          <p:cNvPicPr>
            <a:picLocks noChangeAspect="1"/>
          </p:cNvPicPr>
          <p:nvPr/>
        </p:nvPicPr>
        <p:blipFill>
          <a:blip r:embed="rId3"/>
          <a:stretch>
            <a:fillRect/>
          </a:stretch>
        </p:blipFill>
        <p:spPr>
          <a:xfrm>
            <a:off x="4489704" y="722376"/>
            <a:ext cx="3218688" cy="429768"/>
          </a:xfrm>
          <a:prstGeom prst="rect">
            <a:avLst/>
          </a:prstGeom>
        </p:spPr>
      </p:pic>
      <p:sp>
        <p:nvSpPr>
          <p:cNvPr id="3" name="P_7_BD#b733888fb?vbadefaultcenterpage=1&amp;parentnodeid=ec11dc1de&amp;vbahtmlprocessed=1"/>
          <p:cNvSpPr/>
          <p:nvPr/>
        </p:nvSpPr>
        <p:spPr>
          <a:xfrm>
            <a:off x="502920" y="1282700"/>
            <a:ext cx="11183112" cy="486029"/>
          </a:xfrm>
          <a:prstGeom prst="rect">
            <a:avLst/>
          </a:prstGeom>
          <a:noFill/>
        </p:spPr>
        <p:txBody>
          <a:bodyPr wrap="square" lIns="0" tIns="0" rIns="0" bIns="0" rtlCol="0" anchor="t"/>
          <a:lstStyle/>
          <a:p>
            <a:pPr algn="ctr" latinLnBrk="1">
              <a:lnSpc>
                <a:spcPct val="150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史论3</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北魏至唐初：士族的衰落与门阀政治的结束</a:t>
            </a:r>
            <a:endParaRPr lang="en-US" altLang="zh-CN" sz="2400" dirty="0">
              <a:solidFill>
                <a:srgbClr val="FF0000"/>
              </a:solidFill>
            </a:endParaRPr>
          </a:p>
        </p:txBody>
      </p:sp>
      <p:sp>
        <p:nvSpPr>
          <p:cNvPr id="4" name="P_7_BD#b733888fb?segpoint=1&amp;vbadefaultcenterpage=1&amp;parentnodeid=ec11dc1de&amp;vbahtmlprocessed=1"/>
          <p:cNvSpPr/>
          <p:nvPr/>
        </p:nvSpPr>
        <p:spPr>
          <a:xfrm>
            <a:off x="502920" y="1840611"/>
            <a:ext cx="11183112" cy="323342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北魏孝文帝改革通过定姓族，将鲜卑贵族和汉族士族都纳入北魏官僚体系；均田制限制了士族豪强广占土地；三长制取代宗主督护制，削弱了士族豪强的势力。通过以上措施，士族门阀在经济和政治上逐渐失去主导地位。</a:t>
            </a:r>
            <a:endParaRPr lang="en-US" altLang="zh-CN" sz="2400" dirty="0"/>
          </a:p>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（2）隋文帝取消九品中正制，地方佐官由中央任免，抽去了山东士族最后的依靠；府兵制君主直辖、兵农合一，摧毁了关陇贵族存在的基础。隋炀帝进一步取消了关陇贵族的特权。</a:t>
            </a:r>
            <a:endParaRPr lang="en-US" altLang="zh-CN" sz="2400" dirty="0"/>
          </a:p>
        </p:txBody>
      </p:sp>
      <p:sp>
        <p:nvSpPr>
          <p:cNvPr id="5" name="P_7_BD#b733888fb?segpoint=1&amp;vbadefaultcenterpage=1&amp;parentnodeid=ec11dc1de&amp;vbahtmlprocessed=1"/>
          <p:cNvSpPr/>
          <p:nvPr/>
        </p:nvSpPr>
        <p:spPr>
          <a:xfrm>
            <a:off x="502920" y="5138420"/>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（3）唐初，以魏征、马周为代表的“山东豪杰”先后担任重要岗位标志着新时代的开始，高宗废王立武则标志着关陇贵族最后退出历史舞台和门阀贵族政治残余的扫除。</a:t>
            </a:r>
            <a:endParaRPr lang="en-US" altLang="zh-CN" sz="2400" dirty="0"/>
          </a:p>
        </p:txBody>
      </p:sp>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5_BD#9929dde65?vbadefaultcenterpage=1&amp;parentnodeid=90610c4d4&amp;vbahtmlprocessed=1" descr="preencoded.png"/>
          <p:cNvPicPr>
            <a:picLocks noChangeAspect="1"/>
          </p:cNvPicPr>
          <p:nvPr/>
        </p:nvPicPr>
        <p:blipFill>
          <a:blip r:embed="rId3"/>
          <a:stretch>
            <a:fillRect/>
          </a:stretch>
        </p:blipFill>
        <p:spPr>
          <a:xfrm>
            <a:off x="502920" y="722376"/>
            <a:ext cx="1655064" cy="429768"/>
          </a:xfrm>
          <a:prstGeom prst="rect">
            <a:avLst/>
          </a:prstGeom>
        </p:spPr>
      </p:pic>
      <p:sp>
        <p:nvSpPr>
          <p:cNvPr id="3" name="P_6_BD#5b0e0d83c?segpoint=1&amp;vbadefaultcenterpage=1&amp;parentnodeid=9929dde65&amp;vbahtmlprocessed=1"/>
          <p:cNvSpPr/>
          <p:nvPr/>
        </p:nvSpPr>
        <p:spPr>
          <a:xfrm>
            <a:off x="502920" y="1282700"/>
            <a:ext cx="11183112" cy="486029"/>
          </a:xfrm>
          <a:prstGeom prst="rect">
            <a:avLst/>
          </a:prstGeom>
          <a:noFill/>
        </p:spPr>
        <p:txBody>
          <a:bodyPr wrap="square" lIns="0" tIns="0" rIns="0" bIns="0" rtlCol="0" anchor="t"/>
          <a:lstStyle/>
          <a:p>
            <a:pPr algn="ctr"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史论1</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三省六部制的特点</a:t>
            </a:r>
            <a:endParaRPr lang="en-US" altLang="zh-CN" sz="2400" dirty="0"/>
          </a:p>
        </p:txBody>
      </p:sp>
      <p:sp>
        <p:nvSpPr>
          <p:cNvPr id="4" name="P_6_BD#5b0e0d83c?segpoint=1&amp;vbadefaultcenterpage=1&amp;parentnodeid=9929dde65&amp;vbahtmlprocessed=1"/>
          <p:cNvSpPr/>
          <p:nvPr/>
        </p:nvSpPr>
        <p:spPr>
          <a:xfrm>
            <a:off x="502920" y="1840611"/>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（1）相权三分：中书省草拟政令，门下省审核政令,尚书省执行政令，这样既能互相制衡，又能分工合作，从而提高行政效率。</a:t>
            </a:r>
            <a:endParaRPr lang="en-US" altLang="zh-CN" sz="2400" dirty="0"/>
          </a:p>
        </p:txBody>
      </p:sp>
      <p:sp>
        <p:nvSpPr>
          <p:cNvPr id="5" name="P_6_BD#5b0e0d83c?segpoint=1&amp;vbadefaultcenterpage=1&amp;parentnodeid=9929dde65&amp;vbahtmlprocessed=1"/>
          <p:cNvSpPr/>
          <p:nvPr/>
        </p:nvSpPr>
        <p:spPr>
          <a:xfrm>
            <a:off x="502920" y="2941320"/>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（2）职权分明：三省职权按行政程序划分，一切政令从起草（中书省）、审核（门下省）至执行（尚书省），都经由三省处理。</a:t>
            </a:r>
            <a:endParaRPr lang="en-US" altLang="zh-CN" sz="2400" dirty="0"/>
          </a:p>
        </p:txBody>
      </p:sp>
      <p:sp>
        <p:nvSpPr>
          <p:cNvPr id="6" name="P_6_BD#5b0e0d83c?segpoint=1&amp;vbadefaultcenterpage=1&amp;parentnodeid=9929dde65&amp;vbahtmlprocessed=1"/>
          <p:cNvSpPr/>
          <p:nvPr/>
        </p:nvSpPr>
        <p:spPr>
          <a:xfrm>
            <a:off x="502920" y="4046220"/>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（3）节制君权：皇帝所颁政令，未经政事堂通过，不能施行，以相权节制君权，可弥补君主才干的不足。</a:t>
            </a:r>
            <a:endParaRPr lang="en-US" altLang="zh-CN" sz="2400" dirty="0"/>
          </a:p>
        </p:txBody>
      </p:sp>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3_BD#9cea82beb?vbadefaultcenterpage=1&amp;parentnodeid=bc3d57f3e&amp;vbahtmlprocessed=1" descr="preencoded.png"/>
          <p:cNvPicPr>
            <a:picLocks noChangeAspect="1"/>
          </p:cNvPicPr>
          <p:nvPr/>
        </p:nvPicPr>
        <p:blipFill>
          <a:blip r:embed="rId4"/>
          <a:stretch>
            <a:fillRect/>
          </a:stretch>
        </p:blipFill>
        <p:spPr>
          <a:xfrm>
            <a:off x="4498848" y="722376"/>
            <a:ext cx="3191256" cy="429768"/>
          </a:xfrm>
          <a:prstGeom prst="rect">
            <a:avLst/>
          </a:prstGeom>
        </p:spPr>
      </p:pic>
      <p:graphicFrame>
        <p:nvGraphicFramePr>
          <p:cNvPr id="5" name="P_4_BD#856ffd217?colgroup=13,1,3,15&amp;vbadefaultcenterpage=1&amp;parentnodeid=9cea82beb&amp;vbahtmlprocessed=1"/>
          <p:cNvGraphicFramePr>
            <a:graphicFrameLocks noGrp="1"/>
          </p:cNvGraphicFramePr>
          <p:nvPr>
            <p:custDataLst>
              <p:tags r:id="rId1"/>
            </p:custDataLst>
          </p:nvPr>
        </p:nvGraphicFramePr>
        <p:xfrm>
          <a:off x="502920" y="1282700"/>
          <a:ext cx="11164570" cy="4318000"/>
        </p:xfrm>
        <a:graphic>
          <a:graphicData uri="http://schemas.openxmlformats.org/drawingml/2006/table">
            <a:tbl>
              <a:tblPr/>
              <a:tblGrid>
                <a:gridCol w="2611755"/>
                <a:gridCol w="1689100"/>
                <a:gridCol w="1871345"/>
                <a:gridCol w="4992370"/>
              </a:tblGrid>
              <a:tr h="1148715">
                <a:tc>
                  <a:txBody>
                    <a:bodyPr/>
                    <a:lstStyle/>
                    <a:p>
                      <a:pPr algn="ctr" latinLnBrk="1" hangingPunct="0">
                        <a:lnSpc>
                          <a:spcPts val="30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课程标准</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3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命题点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考题取样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核心素养解读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169285">
                <a:tc>
                  <a:txBody>
                    <a:bodyPr/>
                    <a:lstStyle/>
                    <a:p>
                      <a:pPr algn="l"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通过了解隋唐时期封建社会的高度繁荣，认识隋唐时期的制度变化与创新</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、民族交融。</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选官制度</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2022湖南T3；</a:t>
                      </a:r>
                    </a:p>
                    <a:p>
                      <a:pPr algn="ctr"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2021江苏</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T3</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300"/>
                        </a:lnSpc>
                      </a:pP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1.立足时空观念</a:t>
                      </a: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，了解隋朝的统一与建</a:t>
                      </a:r>
                    </a:p>
                    <a:p>
                      <a:pPr algn="l"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设</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，对隋亡唐兴的原因作出历史解释。</a:t>
                      </a:r>
                      <a:endParaRPr lang="en-US" altLang="zh-CN" sz="2100" dirty="0"/>
                    </a:p>
                    <a:p>
                      <a:pPr algn="l" latinLnBrk="1" hangingPunct="0">
                        <a:lnSpc>
                          <a:spcPts val="3300"/>
                        </a:lnSpc>
                      </a:pP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.以唯物史观为指导理解唐朝贞观之治和</a:t>
                      </a:r>
                    </a:p>
                    <a:p>
                      <a:pPr algn="l"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开元盛世的出现，认识唐朝的民族政策对</a:t>
                      </a:r>
                    </a:p>
                    <a:p>
                      <a:pPr algn="l"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民族交融的影响</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100" dirty="0"/>
                    </a:p>
                    <a:p>
                      <a:pPr algn="l" latinLnBrk="1" hangingPunct="0">
                        <a:lnSpc>
                          <a:spcPts val="3300"/>
                        </a:lnSpc>
                      </a:pP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f9e56db95?vbadefaultcenterpage=1&amp;parentnodeid=c2cf941af&amp;vbahtmlprocessed=1"/>
          <p:cNvSpPr/>
          <p:nvPr/>
        </p:nvSpPr>
        <p:spPr>
          <a:xfrm>
            <a:off x="502920" y="722376"/>
            <a:ext cx="11183112" cy="995680"/>
          </a:xfrm>
          <a:prstGeom prst="rect">
            <a:avLst/>
          </a:prstGeom>
          <a:noFill/>
        </p:spPr>
        <p:txBody>
          <a:bodyPr wrap="square" lIns="0" tIns="0" rIns="0" bIns="0" rtlCol="0" anchor="t"/>
          <a:lstStyle/>
          <a:p>
            <a:pPr algn="l" latinLnBrk="1">
              <a:lnSpc>
                <a:spcPct val="150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探究3</a:t>
            </a:r>
            <a:r>
              <a:rPr lang="en-US" altLang="zh-CN" sz="28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唐朝赋税制度的变革</a:t>
            </a:r>
            <a:endParaRPr lang="en-US" altLang="zh-CN" sz="2800" dirty="0"/>
          </a:p>
        </p:txBody>
      </p:sp>
      <p:pic>
        <p:nvPicPr>
          <p:cNvPr id="3" name="C_5_BD#df721b4d6?vbadefaultcenterpage=1&amp;parentnodeid=f9e56db95&amp;vbahtmlprocessed=1" descr="preencoded.png"/>
          <p:cNvPicPr>
            <a:picLocks noChangeAspect="1"/>
          </p:cNvPicPr>
          <p:nvPr/>
        </p:nvPicPr>
        <p:blipFill>
          <a:blip r:embed="rId3"/>
          <a:stretch>
            <a:fillRect/>
          </a:stretch>
        </p:blipFill>
        <p:spPr>
          <a:xfrm>
            <a:off x="502920" y="1422400"/>
            <a:ext cx="1655064" cy="429768"/>
          </a:xfrm>
          <a:prstGeom prst="rect">
            <a:avLst/>
          </a:prstGeom>
        </p:spPr>
      </p:pic>
      <p:sp>
        <p:nvSpPr>
          <p:cNvPr id="4" name="QB_6_BD.54_1#0c3ccab35?vbadefaultcenterpage=1&amp;parentnodeid=df721b4d6&amp;vbahtmlprocessed=1"/>
          <p:cNvSpPr/>
          <p:nvPr/>
        </p:nvSpPr>
        <p:spPr>
          <a:xfrm>
            <a:off x="502920" y="1981200"/>
            <a:ext cx="11183112" cy="3233230"/>
          </a:xfrm>
          <a:prstGeom prst="rect">
            <a:avLst/>
          </a:prstGeom>
          <a:noFill/>
        </p:spPr>
        <p:txBody>
          <a:bodyPr wrap="square" lIns="0" tIns="0" rIns="0" bIns="0" rtlCol="0" anchor="t"/>
          <a:lstStyle/>
          <a:p>
            <a:pPr marL="0"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材料</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由于土地兼并逐步发展，失去土地而逃亡的农民很多。农民逃亡,政府往往责成邻保代纳租庸调，结果迫使更多的农民逃亡，租庸调制的维持已经十分困难。</a:t>
            </a:r>
            <a:r>
              <a:rPr lang="en-US" altLang="zh-CN" sz="2400" b="0" i="0" dirty="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公元780年,唐朝推行两税法，两税法的主要原则是只要在当地有资产、土地，就算当地人，上籍征税。同时不再按照丁、中（以年龄分为黄、小、中、丁、老五类）的原则征租庸调，而是按贫富等级征财产税及土地税，将贵族也纳入征税范围。</a:t>
            </a:r>
            <a:endParaRPr lang="en-US" altLang="zh-CN" sz="2400" dirty="0"/>
          </a:p>
          <a:p>
            <a:pPr marL="0" algn="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——摘编自黄永年《唐史十二讲》</a:t>
            </a:r>
            <a:endParaRPr lang="en-US" altLang="zh-CN" sz="2400" dirty="0"/>
          </a:p>
        </p:txBody>
      </p:sp>
    </p:spTree>
  </p:cSld>
  <p:clrMapOvr>
    <a:masterClrMapping/>
  </p:clrMapOvr>
  <p:transition>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QB_6_BD.54_3#0c3ccab35?colgroup=5,30&amp;vbadefaultcenterpage=1&amp;parentnodeid=df721b4d6&amp;vbahtmlprocessed=1"/>
          <p:cNvGraphicFramePr>
            <a:graphicFrameLocks noGrp="1"/>
          </p:cNvGraphicFramePr>
          <p:nvPr/>
        </p:nvGraphicFramePr>
        <p:xfrm>
          <a:off x="502920" y="2207276"/>
          <a:ext cx="11155680" cy="444500"/>
        </p:xfrm>
        <a:graphic>
          <a:graphicData uri="http://schemas.openxmlformats.org/drawingml/2006/table">
            <a:tbl>
              <a:tblPr/>
              <a:tblGrid>
                <a:gridCol w="1783080"/>
                <a:gridCol w="9372600"/>
              </a:tblGrid>
              <a:tr h="435356">
                <a:tc>
                  <a:txBody>
                    <a:bodyPr/>
                    <a:lstStyle/>
                    <a:p>
                      <a:pPr marL="0" algn="l" latinLnBrk="1" hangingPunct="0">
                        <a:lnSpc>
                          <a:spcPts val="35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材料主旨</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l" latinLnBrk="1" hangingPunct="0">
                        <a:lnSpc>
                          <a:spcPts val="35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材料指出了唐代实行两税法的原因及两税法的特点。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 name="QB_6_BD.54_4#0c3ccab35?vbadefaultcenterpage=1&amp;parentnodeid=df721b4d6&amp;vbahtmlprocessed=1"/>
          <p:cNvSpPr/>
          <p:nvPr/>
        </p:nvSpPr>
        <p:spPr>
          <a:xfrm>
            <a:off x="502920" y="2780300"/>
            <a:ext cx="11353800" cy="2122424"/>
          </a:xfrm>
          <a:prstGeom prst="rect">
            <a:avLst/>
          </a:prstGeom>
          <a:noFill/>
        </p:spPr>
        <p:txBody>
          <a:bodyPr wrap="none" lIns="0" tIns="0" rIns="0" bIns="0" rtlCol="0" anchor="t"/>
          <a:lstStyle/>
          <a:p>
            <a:pPr marL="0"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思考：</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根据材料，指出两税法取代租庸调制的原因</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，分析两税法在征税标准和纳税</a:t>
            </a:r>
          </a:p>
          <a:p>
            <a:pPr marL="0"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对象上的新变化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marL="0" algn="l"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试答：</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___________________________________________________________________</a:t>
            </a:r>
          </a:p>
          <a:p>
            <a:pPr marL="0" latinLnBrk="1">
              <a:lnSpc>
                <a:spcPts val="3900"/>
              </a:lnSpc>
            </a:pP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a:t>
            </a:r>
            <a:endParaRPr lang="en-US" altLang="zh-CN" sz="2400" dirty="0"/>
          </a:p>
        </p:txBody>
      </p:sp>
      <p:sp>
        <p:nvSpPr>
          <p:cNvPr id="4" name="QB_6_AN.55_1#0c3ccab35.blank?vbadefaultcenterpage=1&amp;parentnodeid=df721b4d6&amp;vbapositionanswer=32&amp;vbahtmlprocessed=1"/>
          <p:cNvSpPr/>
          <p:nvPr/>
        </p:nvSpPr>
        <p:spPr>
          <a:xfrm>
            <a:off x="502921" y="3859800"/>
            <a:ext cx="11185085" cy="1056640"/>
          </a:xfrm>
          <a:prstGeom prst="rect">
            <a:avLst/>
          </a:prstGeom>
          <a:noFill/>
        </p:spPr>
        <p:txBody>
          <a:bodyPr wrap="square" lIns="0" tIns="0" rIns="0" bIns="0" rtlCol="0" anchor="t"/>
          <a:lstStyle/>
          <a:p>
            <a:pPr latinLnBrk="1">
              <a:lnSpc>
                <a:spcPts val="4400"/>
              </a:lnSpc>
            </a:pPr>
            <a:r>
              <a:rPr lang="en-US" altLang="zh-CN" sz="2400" b="0" i="0">
                <a:solidFill>
                  <a:srgbClr val="A00021"/>
                </a:solidFill>
                <a:latin typeface="宋体" panose="02010600030101010101" pitchFamily="2" charset="-122"/>
                <a:ea typeface="微软雅黑" panose="020B0503020204020204" pitchFamily="34" charset="-122"/>
                <a:cs typeface="Times New Roman" panose="02020603050405020304" pitchFamily="34" charset="-120"/>
              </a:rPr>
              <a:t>       </a:t>
            </a:r>
            <a:r>
              <a:rPr lang="en-US" altLang="zh-CN" sz="2400" b="0" i="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原因</a:t>
            </a: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：土地兼并严重，租庸调制难以维持。变化：征税标准由以人丁为主到以资产、土地为主；增加纳税对象（贵族官僚也要缴税）。</a:t>
            </a:r>
            <a:endParaRPr lang="en-US" altLang="zh-CN" sz="2400" dirty="0"/>
          </a:p>
        </p:txBody>
      </p:sp>
      <p:pic>
        <p:nvPicPr>
          <p:cNvPr id="5" name="QB_6_BD.54_2#0c3ccab35?vbadefaultcenterpage=1&amp;parentnodeid=df721b4d6&amp;vbahtmlprocessed=1" descr="preencoded.png"/>
          <p:cNvPicPr>
            <a:picLocks noChangeAspect="1"/>
          </p:cNvPicPr>
          <p:nvPr>
            <p:custDataLst>
              <p:tags r:id="rId1"/>
            </p:custDataLst>
          </p:nvPr>
        </p:nvPicPr>
        <p:blipFill>
          <a:blip r:embed="rId4">
            <a:clrChange>
              <a:clrFrom>
                <a:srgbClr val="FFFFFF"/>
              </a:clrFrom>
              <a:clrTo>
                <a:srgbClr val="FFFFFF">
                  <a:alpha val="0"/>
                </a:srgbClr>
              </a:clrTo>
            </a:clrChange>
          </a:blip>
          <a:stretch>
            <a:fillRect/>
          </a:stretch>
        </p:blipFill>
        <p:spPr>
          <a:xfrm>
            <a:off x="502920" y="1650365"/>
            <a:ext cx="1669283" cy="428400"/>
          </a:xfrm>
          <a:prstGeom prst="rect">
            <a:avLst/>
          </a:prstGeom>
          <a:noFill/>
          <a:extLst>
            <a:ext uri="{909E8E84-426E-40DD-AFC4-6F175D3DCCD1}">
              <a14:hiddenFill xmlns:a14="http://schemas.microsoft.com/office/drawing/2010/main" xmlns="">
                <a:solidFill>
                  <a:scrgbClr r="0" g="0" b="0">
                    <a:alpha val="0"/>
                  </a:scrgb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5_BD#53d82772f?vbadefaultcenterpage=1&amp;parentnodeid=f9e56db95&amp;vbahtmlprocessed=1" descr="preencoded.png"/>
          <p:cNvPicPr>
            <a:picLocks noChangeAspect="1"/>
          </p:cNvPicPr>
          <p:nvPr/>
        </p:nvPicPr>
        <p:blipFill>
          <a:blip r:embed="rId3"/>
          <a:stretch>
            <a:fillRect/>
          </a:stretch>
        </p:blipFill>
        <p:spPr>
          <a:xfrm>
            <a:off x="502920" y="722376"/>
            <a:ext cx="1655064" cy="429768"/>
          </a:xfrm>
          <a:prstGeom prst="rect">
            <a:avLst/>
          </a:prstGeom>
        </p:spPr>
      </p:pic>
      <p:sp>
        <p:nvSpPr>
          <p:cNvPr id="3" name="P_6_BD#240e6cd0a?segpoint=1&amp;vbadefaultcenterpage=1&amp;parentnodeid=53d82772f&amp;vbahtmlprocessed=1"/>
          <p:cNvSpPr/>
          <p:nvPr/>
        </p:nvSpPr>
        <p:spPr>
          <a:xfrm>
            <a:off x="502920" y="1282700"/>
            <a:ext cx="11183112" cy="486029"/>
          </a:xfrm>
          <a:prstGeom prst="rect">
            <a:avLst/>
          </a:prstGeom>
          <a:noFill/>
        </p:spPr>
        <p:txBody>
          <a:bodyPr wrap="square" lIns="0" tIns="0" rIns="0" bIns="0" rtlCol="0" anchor="t"/>
          <a:lstStyle/>
          <a:p>
            <a:pPr algn="ctr"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史论</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多角度认识唐朝的两税法</a:t>
            </a:r>
            <a:endParaRPr lang="en-US" altLang="zh-CN" sz="2400" dirty="0">
              <a:solidFill>
                <a:srgbClr val="FF0000"/>
              </a:solidFill>
            </a:endParaRPr>
          </a:p>
        </p:txBody>
      </p:sp>
      <p:sp>
        <p:nvSpPr>
          <p:cNvPr id="4" name="P_6_BD#240e6cd0a?segpoint=1&amp;vbadefaultcenterpage=1&amp;parentnodeid=53d82772f&amp;vbahtmlprocessed=1"/>
          <p:cNvSpPr/>
          <p:nvPr/>
        </p:nvSpPr>
        <p:spPr>
          <a:xfrm>
            <a:off x="502920" y="1840611"/>
            <a:ext cx="11183112" cy="433070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积极性</a:t>
            </a:r>
            <a:endParaRPr lang="en-US" altLang="zh-CN" sz="2400" dirty="0"/>
          </a:p>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①两税法简化税收名目，有利于减轻人民的负担，缓和社会矛盾。</a:t>
            </a:r>
            <a:endParaRPr lang="en-US" altLang="zh-CN" sz="2400" dirty="0"/>
          </a:p>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②两税法扩大收税对象，保证了国家的财政收入。</a:t>
            </a:r>
            <a:endParaRPr lang="en-US" altLang="zh-CN" sz="2400" dirty="0"/>
          </a:p>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③两税法依照财产多少，按照纳税人负税能力大小征税，改变了自战国以来以人丁为主的赋税制度，有利于改变贫富不均的现象，在一定程度上减轻了广大贫苦人民的税收负担。</a:t>
            </a:r>
            <a:endParaRPr lang="en-US" altLang="zh-CN" sz="2400" dirty="0"/>
          </a:p>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④由“舍地税人”向“舍人税地”方向发展，减弱了政府对农民的人身控制。</a:t>
            </a:r>
            <a:endParaRPr lang="en-US" altLang="zh-CN" sz="2400" dirty="0"/>
          </a:p>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⑤两税法以货币为主要征税方式，在一定程度上有助于商品经济的发展。</a:t>
            </a:r>
            <a:endParaRPr lang="en-US" altLang="zh-CN" sz="2400" dirty="0"/>
          </a:p>
        </p:txBody>
      </p:sp>
    </p:spTree>
  </p:cSld>
  <p:clrMapOvr>
    <a:masterClrMapping/>
  </p:clrMapOvr>
  <p:transition>
    <p:split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240e6cd0a?segpoint=1&amp;vbadefaultcenterpage=1&amp;parentnodeid=53d82772f&amp;vbahtmlprocessed=1"/>
          <p:cNvSpPr/>
          <p:nvPr/>
        </p:nvSpPr>
        <p:spPr>
          <a:xfrm>
            <a:off x="502920" y="2482327"/>
            <a:ext cx="11183112" cy="49003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局限性</a:t>
            </a:r>
            <a:endParaRPr lang="en-US" altLang="zh-CN" sz="2400" dirty="0"/>
          </a:p>
        </p:txBody>
      </p:sp>
      <p:sp>
        <p:nvSpPr>
          <p:cNvPr id="3" name="P_6_BD#240e6cd0a?segpoint=1&amp;vbadefaultcenterpage=1&amp;parentnodeid=53d82772f&amp;vbahtmlprocessed=1"/>
          <p:cNvSpPr/>
          <p:nvPr/>
        </p:nvSpPr>
        <p:spPr>
          <a:xfrm>
            <a:off x="502920" y="3035221"/>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①两税中户税部分的税额以钱计算，因市面上钱币流通量不足，农民不得不贱卖绢帛、谷物或其他产品以交纳税钱，这增加了农民负担。</a:t>
            </a:r>
            <a:endParaRPr lang="en-US" altLang="zh-CN" sz="2400" dirty="0"/>
          </a:p>
        </p:txBody>
      </p:sp>
      <p:sp>
        <p:nvSpPr>
          <p:cNvPr id="4" name="P_6_BD#240e6cd0a?segpoint=1&amp;vbadefaultcenterpage=1&amp;parentnodeid=53d82772f&amp;vbahtmlprocessed=1"/>
          <p:cNvSpPr/>
          <p:nvPr/>
        </p:nvSpPr>
        <p:spPr>
          <a:xfrm>
            <a:off x="502920" y="4137454"/>
            <a:ext cx="11183112" cy="49022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②两税法下土地合法买卖，土地兼并更加盛行。</a:t>
            </a:r>
            <a:endParaRPr lang="en-US" altLang="zh-CN" sz="2400" dirty="0"/>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_4_BD#856ffd217?colgroup=13,1,3,15&amp;vbadefaultcenterpage=1&amp;parentnodeid=9cea82beb&amp;vbahtmlprocessed=1"/>
          <p:cNvGraphicFramePr>
            <a:graphicFrameLocks noGrp="1"/>
          </p:cNvGraphicFramePr>
          <p:nvPr>
            <p:custDataLst>
              <p:tags r:id="rId1"/>
            </p:custDataLst>
          </p:nvPr>
        </p:nvGraphicFramePr>
        <p:xfrm>
          <a:off x="502920" y="1377648"/>
          <a:ext cx="11164824" cy="4348798"/>
        </p:xfrm>
        <a:graphic>
          <a:graphicData uri="http://schemas.openxmlformats.org/drawingml/2006/table">
            <a:tbl>
              <a:tblPr/>
              <a:tblGrid>
                <a:gridCol w="2978150"/>
                <a:gridCol w="1688465"/>
                <a:gridCol w="1883410"/>
                <a:gridCol w="4614799"/>
              </a:tblGrid>
              <a:tr h="1207580">
                <a:tc>
                  <a:txBody>
                    <a:bodyPr/>
                    <a:lstStyle/>
                    <a:p>
                      <a:pPr algn="ctr" latinLnBrk="1" hangingPunct="0">
                        <a:lnSpc>
                          <a:spcPts val="30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课程标准</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3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命题点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考题取样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21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核心素养解读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78915">
                <a:tc rowSpan="2">
                  <a:txBody>
                    <a:bodyPr/>
                    <a:lstStyle/>
                    <a:p>
                      <a:pPr algn="l"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通过了解隋唐时期封建社会的高度繁荣，认识隋唐时期的制度变化与</a:t>
                      </a:r>
                    </a:p>
                    <a:p>
                      <a:pPr algn="l" latinLnBrk="1" hangingPunct="0">
                        <a:lnSpc>
                          <a:spcPts val="30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创新</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、民族交融。</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三省六部制</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2022广东T3；2021北京</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T2</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l" latinLnBrk="1" hangingPunct="0">
                        <a:lnSpc>
                          <a:spcPts val="3300"/>
                        </a:lnSpc>
                      </a:pP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3.了解魏晋至隋唐选官制度的演变</a:t>
                      </a: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，多角度对科举制的作用作出历史解释</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100" dirty="0"/>
                    </a:p>
                    <a:p>
                      <a:pPr algn="l" latinLnBrk="1" hangingPunct="0">
                        <a:lnSpc>
                          <a:spcPts val="3300"/>
                        </a:lnSpc>
                      </a:pP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a:t>
                      </a: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.通过史料实证认识三省六部制的运作方式以及特点</a:t>
                      </a:r>
                      <a:r>
                        <a:rPr lang="en-US" altLang="zh-CN" sz="21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，分析两税法的创新之处。</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662303">
                <a:tc vMerge="1">
                  <a:txBody>
                    <a:bodyPr/>
                    <a:lstStyle/>
                    <a:p>
                      <a:endParaRPr lang="zh-CN"/>
                    </a:p>
                  </a:txBody>
                  <a:tcPr/>
                </a:tc>
                <a:tc>
                  <a:txBody>
                    <a:bodyPr/>
                    <a:lstStyle/>
                    <a:p>
                      <a:pPr algn="ctr" latinLnBrk="1" hangingPunct="0">
                        <a:lnSpc>
                          <a:spcPts val="3300"/>
                        </a:lnSpc>
                      </a:pPr>
                      <a:r>
                        <a:rPr lang="en-US" altLang="zh-CN" sz="21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赋税制度</a:t>
                      </a:r>
                      <a:endParaRPr lang="en-US" altLang="zh-CN" sz="21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zh-CN"/>
                    </a:p>
                  </a:txBody>
                  <a:tcPr/>
                </a:tc>
              </a:tr>
            </a:tbl>
          </a:graphicData>
        </a:graphic>
      </p:graphicFrame>
      <p:sp>
        <p:nvSpPr>
          <p:cNvPr id="2" name="P_4_BD#856ffd217?colgroup=13,1,3,15&amp;vbadefaultcenterpage=1&amp;parentnodeid=9cea82beb&amp;vbahtmlprocessed=1"/>
          <p:cNvSpPr txBox="1"/>
          <p:nvPr/>
        </p:nvSpPr>
        <p:spPr>
          <a:xfrm>
            <a:off x="502920" y="817324"/>
            <a:ext cx="11186160" cy="429387"/>
          </a:xfrm>
          <a:prstGeom prst="rect">
            <a:avLst/>
          </a:prstGeom>
          <a:noFill/>
        </p:spPr>
        <p:txBody>
          <a:bodyPr vert="horz" lIns="0" tIns="0" rIns="0" bIns="0" rtlCol="0">
            <a:spAutoFit/>
          </a:bodyPr>
          <a:lstStyle/>
          <a:p>
            <a:pPr algn="r">
              <a:lnSpc>
                <a:spcPct val="150000"/>
              </a:lnSpc>
            </a:pPr>
            <a:r>
              <a:rPr lang="zh-CN" altLang="en-US" sz="2100">
                <a:latin typeface="Times New Roman" panose="02020603050405020304" pitchFamily="34" charset="0"/>
              </a:rPr>
              <a:t>续表</a:t>
            </a:r>
          </a:p>
        </p:txBody>
      </p:sp>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_4_BD#856ffd217?colgroup=13,1,3,15&amp;vbadefaultcenterpage=1&amp;parentnodeid=9cea82beb&amp;vbahtmlprocessed=1"/>
          <p:cNvGraphicFramePr>
            <a:graphicFrameLocks noGrp="1"/>
          </p:cNvGraphicFramePr>
          <p:nvPr>
            <p:custDataLst>
              <p:tags r:id="rId1"/>
            </p:custDataLst>
          </p:nvPr>
        </p:nvGraphicFramePr>
        <p:xfrm>
          <a:off x="502920" y="1765488"/>
          <a:ext cx="11164824" cy="2825115"/>
        </p:xfrm>
        <a:graphic>
          <a:graphicData uri="http://schemas.openxmlformats.org/drawingml/2006/table">
            <a:tbl>
              <a:tblPr/>
              <a:tblGrid>
                <a:gridCol w="4242816"/>
                <a:gridCol w="6922008"/>
              </a:tblGrid>
              <a:tr h="2812796">
                <a:tc>
                  <a:txBody>
                    <a:bodyPr/>
                    <a:lstStyle/>
                    <a:p>
                      <a:pPr algn="ctr" latinLnBrk="1" hangingPunct="0">
                        <a:lnSpc>
                          <a:spcPts val="35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命题分析预测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1.分析：多为选择题,常以图表或文字史料的形式为</a:t>
                      </a:r>
                    </a:p>
                    <a:p>
                      <a:pPr algn="l" latinLnBrk="1" hangingPunct="0">
                        <a:lnSpc>
                          <a:spcPts val="3800"/>
                        </a:lnSpc>
                      </a:pP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切入点，多维视角考查隋唐时期在政治、经济和民</a:t>
                      </a:r>
                      <a:endPar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l" latinLnBrk="1" hangingPunct="0">
                        <a:lnSpc>
                          <a:spcPts val="3800"/>
                        </a:lnSpc>
                      </a:pPr>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族关系上的突出表现，</a:t>
                      </a:r>
                      <a:r>
                        <a:rPr lang="en-US" altLang="zh-CN" sz="2400" b="0" i="0" dirty="0" err="1">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强调其时代特征</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p>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2.预测：</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重点关注藩镇割据，隋唐的选官制度、中</a:t>
                      </a:r>
                    </a:p>
                    <a:p>
                      <a:pPr algn="l" latinLnBrk="1" hangingPunct="0">
                        <a:lnSpc>
                          <a:spcPts val="3800"/>
                        </a:lnSpc>
                      </a:pPr>
                      <a:r>
                        <a:rPr lang="en-US" altLang="zh-CN" sz="2400" b="0" i="0" dirty="0" err="1">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枢机构的演变、赋税制度,唐太宗的民本思想和唐</a:t>
                      </a:r>
                      <a:endPar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algn="l" latinLnBrk="1" hangingPunct="0">
                        <a:lnSpc>
                          <a:spcPts val="3500"/>
                        </a:lnSpc>
                      </a:pPr>
                      <a:r>
                        <a:rPr lang="en-US" altLang="zh-CN" sz="2400" b="0" i="0" dirty="0" err="1">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朝开明的民族政策</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 name="P_4_BD#856ffd217?colgroup=13,1,3,15&amp;vbadefaultcenterpage=1&amp;parentnodeid=9cea82beb&amp;vbahtmlprocessed=1"/>
          <p:cNvSpPr txBox="1"/>
          <p:nvPr/>
        </p:nvSpPr>
        <p:spPr>
          <a:xfrm>
            <a:off x="502920" y="1139288"/>
            <a:ext cx="11186160" cy="490728"/>
          </a:xfrm>
          <a:prstGeom prst="rect">
            <a:avLst/>
          </a:prstGeom>
          <a:noFill/>
        </p:spPr>
        <p:txBody>
          <a:bodyPr vert="horz" lIns="0" tIns="0" rIns="0" bIns="0" rtlCol="0">
            <a:spAutoFit/>
          </a:bodyPr>
          <a:lstStyle/>
          <a:p>
            <a:pPr algn="r">
              <a:lnSpc>
                <a:spcPct val="150000"/>
              </a:lnSpc>
            </a:pPr>
            <a:r>
              <a:rPr lang="zh-CN" altLang="en-US" sz="2400">
                <a:latin typeface="Times New Roman" panose="02020603050405020304" pitchFamily="34" charset="0"/>
              </a:rPr>
              <a:t>续表</a:t>
            </a:r>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3_BD#820cbf7de?vbadefaultcenterpage=1&amp;parentnodeid=bc3d57f3e&amp;vbahtmlprocessed=1" descr="preencoded.png"/>
          <p:cNvPicPr>
            <a:picLocks noChangeAspect="1"/>
          </p:cNvPicPr>
          <p:nvPr/>
        </p:nvPicPr>
        <p:blipFill>
          <a:blip r:embed="rId3"/>
          <a:stretch>
            <a:fillRect/>
          </a:stretch>
        </p:blipFill>
        <p:spPr>
          <a:xfrm>
            <a:off x="630936" y="722376"/>
            <a:ext cx="10927080" cy="466344"/>
          </a:xfrm>
          <a:prstGeom prst="rect">
            <a:avLst/>
          </a:prstGeom>
        </p:spPr>
      </p:pic>
      <p:pic>
        <p:nvPicPr>
          <p:cNvPr id="3" name="C_4_BD#f2e1e95b9?vbadefaultcenterpage=1&amp;parentnodeid=820cbf7de&amp;vbahtmlprocessed=1" descr="preencoded.png"/>
          <p:cNvPicPr>
            <a:picLocks noChangeAspect="1"/>
          </p:cNvPicPr>
          <p:nvPr/>
        </p:nvPicPr>
        <p:blipFill>
          <a:blip r:embed="rId4"/>
          <a:stretch>
            <a:fillRect/>
          </a:stretch>
        </p:blipFill>
        <p:spPr>
          <a:xfrm>
            <a:off x="502920" y="1320800"/>
            <a:ext cx="3163824" cy="429768"/>
          </a:xfrm>
          <a:prstGeom prst="rect">
            <a:avLst/>
          </a:prstGeom>
        </p:spPr>
      </p:pic>
      <p:sp>
        <p:nvSpPr>
          <p:cNvPr id="4" name="C_5_BD#a09d37d7b?vbadefaultcenterpage=1&amp;parentnodeid=f2e1e95b9&amp;vbahtmlprocessed=1"/>
          <p:cNvSpPr/>
          <p:nvPr/>
        </p:nvSpPr>
        <p:spPr>
          <a:xfrm>
            <a:off x="502920" y="1879600"/>
            <a:ext cx="11183112" cy="949960"/>
          </a:xfrm>
          <a:prstGeom prst="rect">
            <a:avLst/>
          </a:prstGeom>
          <a:noFill/>
        </p:spPr>
        <p:txBody>
          <a:bodyPr wrap="square" lIns="0" tIns="0" rIns="0" bIns="0" rtlCol="0" anchor="t"/>
          <a:lstStyle/>
          <a:p>
            <a:pPr algn="l" latinLnBrk="1">
              <a:lnSpc>
                <a:spcPct val="150000"/>
              </a:lnSpc>
            </a:pP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知识点一</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隋朝兴亡</a:t>
            </a:r>
            <a:endParaRPr lang="en-US" altLang="zh-CN" sz="2600" dirty="0"/>
          </a:p>
        </p:txBody>
      </p:sp>
      <p:sp>
        <p:nvSpPr>
          <p:cNvPr id="5" name="P_6_BD#414ea2c2b?segpoint=1&amp;vbadefaultcenterpage=1&amp;parentnodeid=a09d37d7b&amp;vbahtmlprocessed=1"/>
          <p:cNvSpPr/>
          <p:nvPr/>
        </p:nvSpPr>
        <p:spPr>
          <a:xfrm>
            <a:off x="502920" y="2473104"/>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1.建立与统一</a:t>
            </a:r>
            <a:endParaRPr lang="en-US" altLang="zh-CN" sz="2400" dirty="0"/>
          </a:p>
        </p:txBody>
      </p:sp>
      <p:sp>
        <p:nvSpPr>
          <p:cNvPr id="6" name="P_6_BD#414ea2c2b?segpoint=1&amp;vbadefaultcenterpage=1&amp;parentnodeid=a09d37d7b&amp;vbahtmlprocessed=1"/>
          <p:cNvSpPr/>
          <p:nvPr/>
        </p:nvSpPr>
        <p:spPr>
          <a:xfrm>
            <a:off x="502920" y="2971800"/>
            <a:ext cx="11183112" cy="446024"/>
          </a:xfrm>
          <a:prstGeom prst="rect">
            <a:avLst/>
          </a:prstGeom>
          <a:noFill/>
        </p:spPr>
        <p:txBody>
          <a:bodyPr wrap="none" lIns="0" tIns="0" rIns="0" bIns="0" rtlCol="0" anchor="t"/>
          <a:lstStyle/>
          <a:p>
            <a:pPr algn="l" latinLnBrk="1">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（1）581年，[</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建立隋朝</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，定都长安。</a:t>
            </a:r>
            <a:endParaRPr lang="en-US" altLang="zh-CN" sz="2400" dirty="0"/>
          </a:p>
        </p:txBody>
      </p:sp>
      <p:sp>
        <p:nvSpPr>
          <p:cNvPr id="7" name="P_6_BD#414ea2c2b?segpoint=1&amp;vbadefaultcenterpage=1&amp;parentnodeid=a09d37d7b&amp;vbahtmlprocessed=1"/>
          <p:cNvSpPr/>
          <p:nvPr/>
        </p:nvSpPr>
        <p:spPr>
          <a:xfrm>
            <a:off x="502920" y="3484943"/>
            <a:ext cx="11183112" cy="446024"/>
          </a:xfrm>
          <a:prstGeom prst="rect">
            <a:avLst/>
          </a:prstGeom>
          <a:noFill/>
        </p:spPr>
        <p:txBody>
          <a:bodyPr wrap="none" lIns="0" tIns="0" rIns="0" bIns="0" rtlCol="0" anchor="t"/>
          <a:lstStyle/>
          <a:p>
            <a:pPr algn="l" latinLnBrk="1">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（2）589年，隋灭[</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结束了南北长期分裂的局面。</a:t>
            </a:r>
            <a:endParaRPr lang="en-US" altLang="zh-CN" sz="2400" dirty="0"/>
          </a:p>
        </p:txBody>
      </p:sp>
      <p:sp>
        <p:nvSpPr>
          <p:cNvPr id="8" name="P_6_AN.1_1#414ea2c2b.blank?vbadefaultcenterpage=1&amp;parentnodeid=a09d37d7b&amp;vbapositionanswer=1&amp;vbahtmlprocessed=1"/>
          <p:cNvSpPr/>
          <p:nvPr/>
        </p:nvSpPr>
        <p:spPr>
          <a:xfrm>
            <a:off x="2814320" y="2933700"/>
            <a:ext cx="6778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杨坚</a:t>
            </a:r>
            <a:endParaRPr lang="en-US" altLang="zh-CN" sz="2400" dirty="0"/>
          </a:p>
        </p:txBody>
      </p:sp>
      <p:sp>
        <p:nvSpPr>
          <p:cNvPr id="9" name="P_6_AN.2_1#414ea2c2b.blank?vbadefaultcenterpage=1&amp;parentnodeid=a09d37d7b&amp;vbapositionanswer=2&amp;vbahtmlprocessed=1"/>
          <p:cNvSpPr/>
          <p:nvPr/>
        </p:nvSpPr>
        <p:spPr>
          <a:xfrm>
            <a:off x="3423920" y="3446843"/>
            <a:ext cx="3730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陈</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left)">
                                      <p:cBhvr>
                                        <p:cTn id="15" dur="500"/>
                                        <p:tgtEl>
                                          <p:spTgt spid="9">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414ea2c2b?segpoint=1&amp;vbadefaultcenterpage=1&amp;parentnodeid=a09d37d7b&amp;vbahtmlprocessed=1"/>
          <p:cNvSpPr/>
          <p:nvPr/>
        </p:nvSpPr>
        <p:spPr>
          <a:xfrm>
            <a:off x="502920" y="1965912"/>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2.建设</a:t>
            </a:r>
            <a:endParaRPr lang="en-US" altLang="zh-CN" sz="2400" dirty="0"/>
          </a:p>
        </p:txBody>
      </p:sp>
      <p:sp>
        <p:nvSpPr>
          <p:cNvPr id="3" name="P_6_BD#414ea2c2b?segpoint=1&amp;vbadefaultcenterpage=1&amp;parentnodeid=a09d37d7b&amp;vbahtmlprocessed=1"/>
          <p:cNvSpPr/>
          <p:nvPr/>
        </p:nvSpPr>
        <p:spPr>
          <a:xfrm>
            <a:off x="502920" y="2518806"/>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（1）兴建仓库：在长安、洛阳两都和地方广设仓库，供应朝廷粮食、物资和备水旱赈济。</a:t>
            </a:r>
            <a:endParaRPr lang="en-US" altLang="zh-CN" sz="2400" dirty="0"/>
          </a:p>
        </p:txBody>
      </p:sp>
      <p:sp>
        <p:nvSpPr>
          <p:cNvPr id="4" name="P_6_BD#414ea2c2b?segpoint=1&amp;vbadefaultcenterpage=1&amp;parentnodeid=a09d37d7b&amp;vbahtmlprocessed=1"/>
          <p:cNvSpPr/>
          <p:nvPr/>
        </p:nvSpPr>
        <p:spPr>
          <a:xfrm>
            <a:off x="502920" y="3565096"/>
            <a:ext cx="11183112" cy="446024"/>
          </a:xfrm>
          <a:prstGeom prst="rect">
            <a:avLst/>
          </a:prstGeom>
          <a:noFill/>
        </p:spPr>
        <p:txBody>
          <a:bodyPr wrap="none" lIns="0" tIns="0" rIns="0" bIns="0" rtlCol="0" anchor="t"/>
          <a:lstStyle/>
          <a:p>
            <a:pPr algn="l" latinLnBrk="1">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（2）兴建[</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城</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5" name="P_6_BD#414ea2c2b?segpoint=1&amp;vbadefaultcenterpage=1&amp;parentnodeid=a09d37d7b&amp;vbahtmlprocessed=1"/>
          <p:cNvSpPr/>
          <p:nvPr/>
        </p:nvSpPr>
        <p:spPr>
          <a:xfrm>
            <a:off x="502920" y="4135072"/>
            <a:ext cx="11328400" cy="1009015"/>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（3）开通[</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对巩固统一、</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促进南北经济交流</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以及运河沿岸城市发展</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，起</a:t>
            </a:r>
          </a:p>
          <a:p>
            <a:pPr latinLnBrk="1">
              <a:lnSpc>
                <a:spcPts val="39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了重要作用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6" name="P_6_AN.3_1#414ea2c2b.blank?vbadefaultcenterpage=1&amp;parentnodeid=a09d37d7b&amp;vbapositionanswer=3&amp;vbahtmlprocessed=1"/>
          <p:cNvSpPr/>
          <p:nvPr/>
        </p:nvSpPr>
        <p:spPr>
          <a:xfrm>
            <a:off x="2357120" y="3526996"/>
            <a:ext cx="6778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洛阳</a:t>
            </a:r>
            <a:endParaRPr lang="en-US" altLang="zh-CN" sz="2400" dirty="0"/>
          </a:p>
        </p:txBody>
      </p:sp>
      <p:sp>
        <p:nvSpPr>
          <p:cNvPr id="7" name="P_6_AN.4_1#414ea2c2b.blank?vbadefaultcenterpage=1&amp;parentnodeid=a09d37d7b&amp;vbapositionanswer=4&amp;vbahtmlprocessed=1"/>
          <p:cNvSpPr/>
          <p:nvPr/>
        </p:nvSpPr>
        <p:spPr>
          <a:xfrm>
            <a:off x="2357120" y="4096972"/>
            <a:ext cx="982663" cy="497840"/>
          </a:xfrm>
          <a:prstGeom prst="rect">
            <a:avLst/>
          </a:prstGeom>
          <a:noFill/>
        </p:spPr>
        <p:txBody>
          <a:bodyPr wrap="none" lIns="0" tIns="0" rIns="0" bIns="0" rtlCol="0" anchor="t"/>
          <a:lstStyle/>
          <a:p>
            <a:pPr algn="ctr" latinLnBrk="1">
              <a:lnSpc>
                <a:spcPts val="44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大运河</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414ea2c2b?segpoint=1&amp;vbadefaultcenterpage=1&amp;parentnodeid=a09d37d7b&amp;vbahtmlprocessed=1"/>
          <p:cNvSpPr/>
          <p:nvPr/>
        </p:nvSpPr>
        <p:spPr>
          <a:xfrm>
            <a:off x="502920" y="2532396"/>
            <a:ext cx="11183112" cy="490030"/>
          </a:xfrm>
          <a:prstGeom prst="rect">
            <a:avLst/>
          </a:prstGeom>
          <a:noFill/>
        </p:spPr>
        <p:txBody>
          <a:bodyPr wrap="square" lIns="0" tIns="0" rIns="0" bIns="0" rtlCol="0" anchor="t"/>
          <a:lstStyle/>
          <a:p>
            <a:pPr algn="l"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3.灭亡</a:t>
            </a:r>
            <a:endParaRPr lang="en-US" altLang="zh-CN" sz="2400" dirty="0"/>
          </a:p>
        </p:txBody>
      </p:sp>
      <p:sp>
        <p:nvSpPr>
          <p:cNvPr id="3" name="P_6_BD#414ea2c2b?segpoint=1&amp;vbadefaultcenterpage=1&amp;parentnodeid=a09d37d7b&amp;vbahtmlprocessed=1"/>
          <p:cNvSpPr/>
          <p:nvPr/>
        </p:nvSpPr>
        <p:spPr>
          <a:xfrm>
            <a:off x="502920" y="3085290"/>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（1）原因：隋炀帝大兴土木,穷奢极欲,三征高丽；生产遭到严重破坏，民不聊生，引发大规模起义。</a:t>
            </a:r>
            <a:endParaRPr lang="en-US" altLang="zh-CN" sz="2400" dirty="0"/>
          </a:p>
        </p:txBody>
      </p:sp>
      <p:sp>
        <p:nvSpPr>
          <p:cNvPr id="4" name="P_6_BD#414ea2c2b?segpoint=1&amp;vbadefaultcenterpage=1&amp;parentnodeid=a09d37d7b&amp;vbahtmlprocessed=1"/>
          <p:cNvSpPr/>
          <p:nvPr/>
        </p:nvSpPr>
        <p:spPr>
          <a:xfrm>
            <a:off x="502920" y="4131580"/>
            <a:ext cx="11183112" cy="446024"/>
          </a:xfrm>
          <a:prstGeom prst="rect">
            <a:avLst/>
          </a:prstGeom>
          <a:noFill/>
        </p:spPr>
        <p:txBody>
          <a:bodyPr wrap="none" lIns="0" tIns="0" rIns="0" bIns="0" rtlCol="0" anchor="t"/>
          <a:lstStyle/>
          <a:p>
            <a:pPr algn="l" latinLnBrk="1">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（2）概况：618年,隋炀帝在[</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5]</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被杀</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,隋朝灭亡。</a:t>
            </a:r>
            <a:endParaRPr lang="en-US" altLang="zh-CN" sz="2400" dirty="0"/>
          </a:p>
        </p:txBody>
      </p:sp>
      <p:sp>
        <p:nvSpPr>
          <p:cNvPr id="5" name="P_6_AN.5_1#414ea2c2b.blank?vbadefaultcenterpage=1&amp;parentnodeid=a09d37d7b&amp;vbapositionanswer=5&amp;vbahtmlprocessed=1"/>
          <p:cNvSpPr/>
          <p:nvPr/>
        </p:nvSpPr>
        <p:spPr>
          <a:xfrm>
            <a:off x="4719320" y="4093480"/>
            <a:ext cx="677863" cy="450215"/>
          </a:xfrm>
          <a:prstGeom prst="rect">
            <a:avLst/>
          </a:prstGeom>
          <a:noFill/>
        </p:spPr>
        <p:txBody>
          <a:bodyPr wrap="none" lIns="0" tIns="0" rIns="0" bIns="0" rtlCol="0" anchor="t"/>
          <a:lstStyle/>
          <a:p>
            <a:pPr algn="ctr" latinLnBrk="1">
              <a:lnSpc>
                <a:spcPts val="3900"/>
              </a:lnSpc>
            </a:pPr>
            <a:r>
              <a:rPr lang="en-US" altLang="zh-CN" sz="2400" b="0" i="0" dirty="0">
                <a:solidFill>
                  <a:srgbClr val="A00021"/>
                </a:solidFill>
                <a:latin typeface="Times New Roman" panose="02020603050405020304" pitchFamily="34" charset="0"/>
                <a:ea typeface="微软雅黑" panose="020B0503020204020204" pitchFamily="34" charset="-122"/>
                <a:cs typeface="Times New Roman" panose="02020603050405020304" pitchFamily="34" charset="-120"/>
              </a:rPr>
              <a:t>江都</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_6_BD#414ea2c2b?vbadefaultcenterpage=1&amp;parentnodeid=a09d37d7b&amp;vbahtmlprocessed=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843016" y="1499378"/>
            <a:ext cx="833684" cy="288000"/>
          </a:xfrm>
          <a:prstGeom prst="rect">
            <a:avLst/>
          </a:prstGeom>
          <a:noFill/>
          <a:extLst>
            <a:ext uri="{909E8E84-426E-40DD-AFC4-6F175D3DCCD1}">
              <a14:hiddenFill xmlns:a14="http://schemas.microsoft.com/office/drawing/2010/main" xmlns="">
                <a:solidFill>
                  <a:scrgbClr r="0" g="0" b="0">
                    <a:alpha val="0"/>
                  </a:scrgbClr>
                </a:solidFill>
              </a14:hiddenFill>
            </a:ext>
          </a:extLst>
        </p:spPr>
      </p:pic>
      <p:sp>
        <p:nvSpPr>
          <p:cNvPr id="3" name="P_6_BD#414ea2c2b?segpoint=1&amp;vbadefaultcenterpage=1&amp;parentnodeid=a09d37d7b&amp;vbahtmlprocessed=1"/>
          <p:cNvSpPr/>
          <p:nvPr/>
        </p:nvSpPr>
        <p:spPr>
          <a:xfrm>
            <a:off x="502920" y="1808242"/>
            <a:ext cx="11183112" cy="490220"/>
          </a:xfrm>
          <a:prstGeom prst="rect">
            <a:avLst/>
          </a:prstGeom>
          <a:noFill/>
        </p:spPr>
        <p:txBody>
          <a:bodyPr wrap="square" lIns="0" tIns="0" rIns="0" bIns="0" rtlCol="0" anchor="t"/>
          <a:lstStyle/>
          <a:p>
            <a:pPr algn="ctr" latinLnBrk="1">
              <a:lnSpc>
                <a:spcPct val="1500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隋朝开凿大运河的原因</a:t>
            </a:r>
            <a:endParaRPr lang="en-US" altLang="zh-CN" sz="2400" dirty="0"/>
          </a:p>
        </p:txBody>
      </p:sp>
      <p:sp>
        <p:nvSpPr>
          <p:cNvPr id="4" name="P_6_BD#414ea2c2b?segpoint=1&amp;vbadefaultcenterpage=1&amp;parentnodeid=a09d37d7b&amp;vbahtmlprocessed=1"/>
          <p:cNvSpPr/>
          <p:nvPr/>
        </p:nvSpPr>
        <p:spPr>
          <a:xfrm>
            <a:off x="502920" y="2361962"/>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（1）从政治方面来看，隋朝作为统一的中央集权国家可以集中力量兴建大型工程，大运河的修建能够有效加强对南方的控制，促进民族交融，巩固统治。</a:t>
            </a:r>
            <a:endParaRPr lang="en-US" altLang="zh-CN" sz="2400" dirty="0"/>
          </a:p>
        </p:txBody>
      </p:sp>
      <p:sp>
        <p:nvSpPr>
          <p:cNvPr id="5" name="P_6_BD#414ea2c2b?segpoint=1&amp;vbadefaultcenterpage=1&amp;parentnodeid=a09d37d7b&amp;vbahtmlprocessed=1"/>
          <p:cNvSpPr/>
          <p:nvPr/>
        </p:nvSpPr>
        <p:spPr>
          <a:xfrm>
            <a:off x="502920" y="3466862"/>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（2）从经济方面来看，大运河的开凿是南方经济发展的结果，适应了经济重心南移的趋势，便利了南北运输。</a:t>
            </a:r>
            <a:endParaRPr lang="en-US" altLang="zh-CN" sz="2400" dirty="0"/>
          </a:p>
        </p:txBody>
      </p:sp>
      <p:sp>
        <p:nvSpPr>
          <p:cNvPr id="6" name="P_6_BD#414ea2c2b?segpoint=1&amp;vbadefaultcenterpage=1&amp;parentnodeid=a09d37d7b&amp;vbahtmlprocessed=1"/>
          <p:cNvSpPr/>
          <p:nvPr/>
        </p:nvSpPr>
        <p:spPr>
          <a:xfrm>
            <a:off x="502920" y="4571762"/>
            <a:ext cx="11183112" cy="1038860"/>
          </a:xfrm>
          <a:prstGeom prst="rect">
            <a:avLst/>
          </a:prstGeom>
          <a:noFill/>
        </p:spPr>
        <p:txBody>
          <a:bodyPr wrap="square" lIns="0" tIns="0" rIns="0" bIns="0" rtlCol="0" anchor="t"/>
          <a:lstStyle/>
          <a:p>
            <a:pPr algn="l"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（3）从主观目的来看，开凿大运河一定程度上满足了隋炀帝去江南繁华地区巡游享乐的需要。</a:t>
            </a:r>
            <a:endParaRPr lang="en-US" altLang="zh-CN" sz="2400" dirty="0"/>
          </a:p>
        </p:txBody>
      </p:sp>
    </p:spTree>
  </p:cSld>
  <p:clrMapOvr>
    <a:masterClrMapping/>
  </p:clrMapOvr>
  <p:transition>
    <p:split dir="in"/>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36dee839-e2c0-4590-80f2-1498cebcafce"/>
  <p:tag name="COMMONDATA" val="eyJoZGlkIjoiZjlhNjRiYTNkZjQ1MTdmNGRjNmY3MzNiYjEzYTRiNzc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cfbecca2-fcc6-4803-90c7-48059b01d406}"/>
  <p:tag name="TABLE_ENDDRAG_ORIGIN_RECT" val="879*340"/>
  <p:tag name="TABLE_ENDDRAG_RECT" val="39*101*879*34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46e6680-de87-4b0d-a85c-cf768d2954b0}"/>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b8bfe32d-4d33-400f-9583-3501fb08cd91}"/>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2cbf8474-7292-40d6-9bd6-bd52223268e7}"/>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合心科技出品">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1500</Words>
  <Application>Microsoft Office PowerPoint</Application>
  <PresentationFormat>自定义</PresentationFormat>
  <Paragraphs>328</Paragraphs>
  <Slides>33</Slides>
  <Notes>32</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合心科技出品</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Company>合心科技出品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合心科技出品</dc:title>
  <dc:creator>合心科技出品</dc:creator>
  <cp:lastModifiedBy>Sky123.Org</cp:lastModifiedBy>
  <cp:revision>11</cp:revision>
  <dcterms:created xsi:type="dcterms:W3CDTF">2023-01-30T03:28:00Z</dcterms:created>
  <dcterms:modified xsi:type="dcterms:W3CDTF">2009-12-31T16:17:25Z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0112EC9761A54C00A303FA52546FB793</vt:lpwstr>
  </property>
  <property fmtid="{D5CDD505-2E9C-101B-9397-08002B2CF9AE}" pid="3" name="KSOProductBuildVer">
    <vt:lpwstr>2052-11.1.0.13703</vt:lpwstr>
  </property>
</Properties>
</file>