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09" r:id="rId3"/>
    <p:sldId id="462" r:id="rId4"/>
    <p:sldId id="487" r:id="rId5"/>
    <p:sldId id="443" r:id="rId6"/>
    <p:sldId id="415" r:id="rId7"/>
    <p:sldId id="423" r:id="rId8"/>
    <p:sldId id="420" r:id="rId9"/>
    <p:sldId id="430" r:id="rId10"/>
    <p:sldId id="431" r:id="rId11"/>
    <p:sldId id="444" r:id="rId12"/>
    <p:sldId id="421" r:id="rId13"/>
    <p:sldId id="416" r:id="rId14"/>
    <p:sldId id="419" r:id="rId15"/>
    <p:sldId id="429" r:id="rId16"/>
    <p:sldId id="485" r:id="rId17"/>
    <p:sldId id="486" r:id="rId18"/>
    <p:sldId id="447" r:id="rId19"/>
    <p:sldId id="440" r:id="rId20"/>
    <p:sldId id="441" r:id="rId21"/>
    <p:sldId id="479" r:id="rId22"/>
    <p:sldId id="442" r:id="rId23"/>
    <p:sldId id="41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FFF1DD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0" y="60"/>
      </p:cViewPr>
      <p:guideLst>
        <p:guide orient="horz" pos="2106"/>
        <p:guide pos="3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框 25"/>
          <p:cNvSpPr txBox="1"/>
          <p:nvPr userDrawn="1"/>
        </p:nvSpPr>
        <p:spPr>
          <a:xfrm rot="20609999">
            <a:off x="4489076" y="3228945"/>
            <a:ext cx="32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公众号：高中历史教研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15.png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20.jpeg"/><Relationship Id="rId2" Type="http://schemas.openxmlformats.org/officeDocument/2006/relationships/tags" Target="../tags/tag7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6" Type="http://schemas.openxmlformats.org/officeDocument/2006/relationships/image" Target="../media/image14.png"/><Relationship Id="rId5" Type="http://schemas.openxmlformats.org/officeDocument/2006/relationships/tags" Target="../tags/tag69.xml"/><Relationship Id="rId4" Type="http://schemas.openxmlformats.org/officeDocument/2006/relationships/image" Target="../media/image13.jpeg"/><Relationship Id="rId3" Type="http://schemas.openxmlformats.org/officeDocument/2006/relationships/tags" Target="../tags/tag68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Text Box 160"/>
          <p:cNvSpPr txBox="1">
            <a:spLocks noChangeArrowheads="1"/>
          </p:cNvSpPr>
          <p:nvPr/>
        </p:nvSpPr>
        <p:spPr bwMode="auto">
          <a:xfrm>
            <a:off x="1454785" y="1765300"/>
            <a:ext cx="9988550" cy="192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583" tIns="37792" rIns="75583" bIns="37792">
            <a:spAutoFit/>
          </a:bodyPr>
          <a:lstStyle/>
          <a:p>
            <a:pPr algn="ctr" defTabSz="763905"/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课 三国两晋南北朝的   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defTabSz="763905"/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政权更迭</a:t>
            </a:r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民族交融</a:t>
            </a:r>
            <a:endParaRPr lang="zh-CN" altLang="en-US" sz="6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74108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51130" y="584136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前凸带形 10"/>
          <p:cNvSpPr/>
          <p:nvPr/>
        </p:nvSpPr>
        <p:spPr>
          <a:xfrm>
            <a:off x="69215" y="313055"/>
            <a:ext cx="1858645" cy="622935"/>
          </a:xfrm>
          <a:prstGeom prst="ribb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2280" y="332105"/>
            <a:ext cx="147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列举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9540" y="207645"/>
            <a:ext cx="739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东晋时期江南地区经济发展的表现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920" y="1127125"/>
            <a:ext cx="5527040" cy="3522980"/>
          </a:xfrm>
          <a:prstGeom prst="rect">
            <a:avLst/>
          </a:prstGeom>
          <a:ln w="12700" cmpd="sng">
            <a:solidFill>
              <a:schemeClr val="accent4">
                <a:lumMod val="75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20650" marR="30480" indent="26670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</a:pP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至于元嘉末……兵车勿用，民不外劳，役宽务简，氓庶繁息，至余粮亩……</a:t>
            </a:r>
            <a:r>
              <a:rPr lang="zh-CN" altLang="zh-CN" sz="2400" spc="-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地广野丰，民勤本业，一岁或稔</a:t>
            </a:r>
            <a:r>
              <a:rPr lang="zh-CN" altLang="zh-CN" sz="2400" spc="-15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，则数郡忘饥。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膏腴上地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，亩直一金，鄠、杜之间，不能比也。荆城跨南楚之富，扬部有全吴之沃，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鱼盐杞梓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之利，充仞八方，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丝绵布帛</a:t>
            </a:r>
            <a:r>
              <a:rPr lang="zh-CN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之饶，覆衣天下。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0650" marR="30480" indent="26670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——《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宋书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2685" y="1111885"/>
            <a:ext cx="5646420" cy="5608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920" y="4782185"/>
            <a:ext cx="5567045" cy="19380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魏晋开始，金属货币在北方几乎绝迹，谷帛代替了钱币。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长江是东西交通的大动脉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，江陵、夏口、建康和京口是沿长江的大都市，又是货物的集散地。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——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何兹全主编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中国通史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3505" y="32385"/>
            <a:ext cx="958850" cy="958850"/>
            <a:chOff x="17386" y="677"/>
            <a:chExt cx="1510" cy="1510"/>
          </a:xfrm>
        </p:grpSpPr>
        <p:pic>
          <p:nvPicPr>
            <p:cNvPr id="5" name="图片 4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869" y="1011"/>
              <a:ext cx="54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壹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6340" y="220345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sp>
        <p:nvSpPr>
          <p:cNvPr id="3" name="下箭头 2"/>
          <p:cNvSpPr/>
          <p:nvPr/>
        </p:nvSpPr>
        <p:spPr>
          <a:xfrm>
            <a:off x="11443335" y="963930"/>
            <a:ext cx="441325" cy="54635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1416665" y="12941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6"/>
          <p:cNvSpPr/>
          <p:nvPr/>
        </p:nvSpPr>
        <p:spPr>
          <a:xfrm>
            <a:off x="10350500" y="109283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三国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1416665" y="203327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6"/>
          <p:cNvSpPr/>
          <p:nvPr/>
        </p:nvSpPr>
        <p:spPr>
          <a:xfrm>
            <a:off x="10379075" y="181864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西晋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1410315" y="274129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"/>
          <p:cNvSpPr/>
          <p:nvPr/>
        </p:nvSpPr>
        <p:spPr>
          <a:xfrm>
            <a:off x="10369550" y="253619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" name="圆角矩形 6"/>
          <p:cNvSpPr/>
          <p:nvPr/>
        </p:nvSpPr>
        <p:spPr>
          <a:xfrm>
            <a:off x="10219055" y="315785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362690" y="417385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6"/>
          <p:cNvSpPr/>
          <p:nvPr/>
        </p:nvSpPr>
        <p:spPr>
          <a:xfrm>
            <a:off x="10105390" y="395922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南北朝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pic>
        <p:nvPicPr>
          <p:cNvPr id="9" name="图片 8" descr="QQ截图20161122123541.png"/>
          <p:cNvPicPr>
            <a:picLocks noChangeAspect="1"/>
          </p:cNvPicPr>
          <p:nvPr/>
        </p:nvPicPr>
        <p:blipFill rotWithShape="1">
          <a:blip r:embed="rId2" cstate="print"/>
          <a:srcRect r="5470"/>
          <a:stretch>
            <a:fillRect/>
          </a:stretch>
        </p:blipFill>
        <p:spPr>
          <a:xfrm>
            <a:off x="610235" y="991235"/>
            <a:ext cx="2650490" cy="2572385"/>
          </a:xfrm>
          <a:prstGeom prst="rect">
            <a:avLst/>
          </a:prstGeom>
        </p:spPr>
      </p:pic>
      <p:pic>
        <p:nvPicPr>
          <p:cNvPr id="10" name="图片 9" descr="QQ截图201611221235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025" y="963930"/>
            <a:ext cx="2384425" cy="2582545"/>
          </a:xfrm>
          <a:prstGeom prst="rect">
            <a:avLst/>
          </a:prstGeom>
        </p:spPr>
      </p:pic>
      <p:pic>
        <p:nvPicPr>
          <p:cNvPr id="11" name="图片 10" descr="QQ截图201611221236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330" y="3544570"/>
            <a:ext cx="2642235" cy="2668270"/>
          </a:xfrm>
          <a:prstGeom prst="rect">
            <a:avLst/>
          </a:prstGeom>
        </p:spPr>
      </p:pic>
      <p:pic>
        <p:nvPicPr>
          <p:cNvPr id="12" name="图片 11" descr="QQ截图201611221236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7550" y="3563620"/>
            <a:ext cx="2374900" cy="2682240"/>
          </a:xfrm>
          <a:prstGeom prst="rect">
            <a:avLst/>
          </a:prstGeom>
        </p:spPr>
      </p:pic>
      <p:sp>
        <p:nvSpPr>
          <p:cNvPr id="13" name="圆角矩形 6"/>
          <p:cNvSpPr/>
          <p:nvPr/>
        </p:nvSpPr>
        <p:spPr>
          <a:xfrm>
            <a:off x="6620510" y="136969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14" name="圆角矩形 6"/>
          <p:cNvSpPr/>
          <p:nvPr/>
        </p:nvSpPr>
        <p:spPr>
          <a:xfrm>
            <a:off x="8556625" y="136969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7044055" y="2033270"/>
            <a:ext cx="356235" cy="89979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9059545" y="2033270"/>
            <a:ext cx="356235" cy="89979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012180" y="3157220"/>
            <a:ext cx="231838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南朝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(420年—589年)</a:t>
            </a:r>
            <a:endParaRPr lang="zh-CN" altLang="en-US" sz="20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宋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齐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梁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陈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35620" y="3121660"/>
            <a:ext cx="2318385" cy="2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北朝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(</a:t>
            </a:r>
            <a:r>
              <a:rPr lang="en-US" altLang="zh-CN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386</a:t>
            </a:r>
            <a:r>
              <a:rPr lang="zh-CN" altLang="en-US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年—58</a:t>
            </a:r>
            <a:r>
              <a:rPr lang="en-US" altLang="zh-CN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1</a:t>
            </a:r>
            <a:r>
              <a:rPr lang="zh-CN" altLang="en-US" sz="20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年)</a:t>
            </a:r>
            <a:endParaRPr lang="zh-CN" altLang="en-US" sz="20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北魏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东魏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西魏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北齐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北周</a:t>
            </a:r>
            <a:endParaRPr lang="zh-CN" altLang="en-US" sz="2800" b="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11090910" y="468249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时空观念</a:t>
            </a:r>
            <a:endParaRPr lang="zh-CN" altLang="en-US" sz="2000"/>
          </a:p>
        </p:txBody>
      </p:sp>
      <p:cxnSp>
        <p:nvCxnSpPr>
          <p:cNvPr id="21" name="直接连接符 20"/>
          <p:cNvCxnSpPr/>
          <p:nvPr/>
        </p:nvCxnSpPr>
        <p:spPr>
          <a:xfrm>
            <a:off x="11156315" y="4679315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flipH="1">
            <a:off x="10742930" y="467868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7365" y="281305"/>
            <a:ext cx="959485" cy="959485"/>
            <a:chOff x="17386" y="677"/>
            <a:chExt cx="1511" cy="1511"/>
          </a:xfrm>
        </p:grpSpPr>
        <p:pic>
          <p:nvPicPr>
            <p:cNvPr id="5" name="图片 4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869" y="1011"/>
              <a:ext cx="54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小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98905" y="306070"/>
            <a:ext cx="959485" cy="959485"/>
            <a:chOff x="17386" y="677"/>
            <a:chExt cx="1511" cy="1511"/>
          </a:xfrm>
        </p:grpSpPr>
        <p:pic>
          <p:nvPicPr>
            <p:cNvPr id="4" name="图片 3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869" y="1011"/>
              <a:ext cx="54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结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18175" y="798830"/>
            <a:ext cx="493395" cy="1938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前秦统一北方</a:t>
            </a:r>
            <a:endParaRPr lang="zh-CN" altLang="en-US" sz="2000" b="1"/>
          </a:p>
        </p:txBody>
      </p:sp>
      <p:sp>
        <p:nvSpPr>
          <p:cNvPr id="27" name="矩形 26"/>
          <p:cNvSpPr/>
          <p:nvPr/>
        </p:nvSpPr>
        <p:spPr>
          <a:xfrm>
            <a:off x="1275080" y="1970405"/>
            <a:ext cx="580390" cy="1882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东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汉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313305" y="2024380"/>
            <a:ext cx="1748155" cy="171704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endCxn id="28" idx="6"/>
          </p:cNvCxnSpPr>
          <p:nvPr/>
        </p:nvCxnSpPr>
        <p:spPr>
          <a:xfrm>
            <a:off x="3170555" y="2864485"/>
            <a:ext cx="890905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433320" y="2411730"/>
            <a:ext cx="737235" cy="443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946400" y="2860040"/>
            <a:ext cx="219075" cy="881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721350" y="3575685"/>
            <a:ext cx="490220" cy="774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2000" b="1">
                <a:latin typeface="+mn-ea"/>
                <a:cs typeface="+mn-ea"/>
              </a:rPr>
              <a:t>东晋</a:t>
            </a:r>
            <a:endParaRPr lang="zh-CN" altLang="en-US" sz="2000" b="1">
              <a:latin typeface="+mn-ea"/>
              <a:cs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33620" y="1764030"/>
            <a:ext cx="490220" cy="2371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西晋 </a:t>
            </a:r>
            <a:r>
              <a:rPr lang="en-US" altLang="zh-CN" sz="2000" b="1">
                <a:solidFill>
                  <a:schemeClr val="tx1"/>
                </a:solidFill>
                <a:latin typeface="+mn-ea"/>
                <a:cs typeface="+mn-ea"/>
              </a:rPr>
              <a:t>255--316</a:t>
            </a:r>
            <a:r>
              <a:rPr lang="zh-CN" altLang="en-US" sz="2000" b="1">
                <a:solidFill>
                  <a:schemeClr val="tx1"/>
                </a:solidFill>
                <a:latin typeface="+mn-ea"/>
                <a:cs typeface="+mn-ea"/>
              </a:rPr>
              <a:t>年</a:t>
            </a:r>
            <a:endParaRPr lang="zh-CN" altLang="en-US" sz="20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969125" y="1315720"/>
            <a:ext cx="1029970" cy="398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/>
              <a:t>东魏</a:t>
            </a:r>
            <a:endParaRPr lang="zh-CN" altLang="en-US" sz="2000" b="1"/>
          </a:p>
        </p:txBody>
      </p:sp>
      <p:sp>
        <p:nvSpPr>
          <p:cNvPr id="35" name="文本框 34"/>
          <p:cNvSpPr txBox="1"/>
          <p:nvPr/>
        </p:nvSpPr>
        <p:spPr>
          <a:xfrm>
            <a:off x="8275955" y="1296670"/>
            <a:ext cx="1029970" cy="3987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/>
              <a:t>北齐</a:t>
            </a:r>
            <a:endParaRPr lang="zh-CN" altLang="en-US" sz="2000" b="1"/>
          </a:p>
        </p:txBody>
      </p:sp>
      <p:sp>
        <p:nvSpPr>
          <p:cNvPr id="36" name="文本框 35"/>
          <p:cNvSpPr txBox="1"/>
          <p:nvPr/>
        </p:nvSpPr>
        <p:spPr>
          <a:xfrm>
            <a:off x="6970395" y="2087880"/>
            <a:ext cx="1029970" cy="3987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/>
              <a:t>西魏</a:t>
            </a:r>
            <a:endParaRPr lang="zh-CN" altLang="en-US" sz="2000" b="1"/>
          </a:p>
        </p:txBody>
      </p:sp>
      <p:sp>
        <p:nvSpPr>
          <p:cNvPr id="37" name="文本框 36"/>
          <p:cNvSpPr txBox="1"/>
          <p:nvPr/>
        </p:nvSpPr>
        <p:spPr>
          <a:xfrm>
            <a:off x="8349615" y="2087880"/>
            <a:ext cx="1029970" cy="3987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/>
              <a:t>北周</a:t>
            </a:r>
            <a:endParaRPr lang="zh-CN" altLang="en-US" sz="2000" b="1"/>
          </a:p>
        </p:txBody>
      </p:sp>
      <p:sp>
        <p:nvSpPr>
          <p:cNvPr id="91" name="文本框 90"/>
          <p:cNvSpPr txBox="1"/>
          <p:nvPr/>
        </p:nvSpPr>
        <p:spPr>
          <a:xfrm>
            <a:off x="6635750" y="3644265"/>
            <a:ext cx="284607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zh-CN" altLang="en-US" sz="2000" b="1">
              <a:latin typeface="+mn-ea"/>
              <a:cs typeface="+mn-ea"/>
            </a:endParaRPr>
          </a:p>
          <a:p>
            <a:pPr algn="ctr"/>
            <a:r>
              <a:rPr lang="zh-CN" altLang="en-US" sz="2000" b="1"/>
              <a:t>宋</a:t>
            </a:r>
            <a:r>
              <a:rPr lang="en-US" altLang="zh-CN" sz="2000" b="1"/>
              <a:t>——</a:t>
            </a:r>
            <a:r>
              <a:rPr lang="zh-CN" altLang="en-US" sz="2000" b="1"/>
              <a:t>齐</a:t>
            </a:r>
            <a:r>
              <a:rPr lang="en-US" altLang="zh-CN" sz="2000" b="1"/>
              <a:t>——</a:t>
            </a:r>
            <a:r>
              <a:rPr lang="zh-CN" altLang="en-US" sz="2000" b="1"/>
              <a:t>梁</a:t>
            </a:r>
            <a:r>
              <a:rPr lang="en-US" altLang="zh-CN" sz="2000" b="1"/>
              <a:t>——</a:t>
            </a:r>
            <a:r>
              <a:rPr lang="zh-CN" altLang="en-US" sz="2000" b="1"/>
              <a:t>陈</a:t>
            </a:r>
            <a:endParaRPr lang="zh-CN" altLang="en-US" sz="2000" b="1"/>
          </a:p>
        </p:txBody>
      </p:sp>
      <p:sp>
        <p:nvSpPr>
          <p:cNvPr id="92" name="文本框 91"/>
          <p:cNvSpPr txBox="1"/>
          <p:nvPr/>
        </p:nvSpPr>
        <p:spPr>
          <a:xfrm>
            <a:off x="2680970" y="2297430"/>
            <a:ext cx="132588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+mn-ea"/>
                <a:cs typeface="+mn-ea"/>
              </a:rPr>
              <a:t>魏</a:t>
            </a:r>
            <a:r>
              <a:rPr lang="en-US" altLang="zh-CN">
                <a:latin typeface="+mn-ea"/>
                <a:cs typeface="+mn-ea"/>
              </a:rPr>
              <a:t>220</a:t>
            </a:r>
            <a:r>
              <a:rPr lang="zh-CN" altLang="en-US">
                <a:latin typeface="+mn-ea"/>
                <a:cs typeface="+mn-ea"/>
              </a:rPr>
              <a:t>年</a:t>
            </a:r>
            <a:endParaRPr lang="zh-CN" altLang="en-US">
              <a:latin typeface="+mn-ea"/>
              <a:cs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849245" y="2930525"/>
            <a:ext cx="13258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吴</a:t>
            </a:r>
            <a:endParaRPr lang="zh-CN" altLang="en-US"/>
          </a:p>
          <a:p>
            <a:pPr algn="ctr"/>
            <a:r>
              <a:rPr lang="en-US" altLang="zh-CN"/>
              <a:t>229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94" name="文本框 93"/>
          <p:cNvSpPr txBox="1"/>
          <p:nvPr/>
        </p:nvSpPr>
        <p:spPr>
          <a:xfrm>
            <a:off x="2130425" y="2694940"/>
            <a:ext cx="11334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蜀</a:t>
            </a:r>
            <a:endParaRPr lang="zh-CN" altLang="en-US"/>
          </a:p>
          <a:p>
            <a:pPr algn="ctr"/>
            <a:r>
              <a:rPr lang="en-US" altLang="zh-CN"/>
              <a:t>221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2409190" y="1172845"/>
            <a:ext cx="1652270" cy="7067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+mn-ea"/>
                <a:cs typeface="+mn-ea"/>
              </a:rPr>
              <a:t>三国</a:t>
            </a:r>
            <a:endParaRPr lang="zh-CN" altLang="en-US" sz="2000" b="1">
              <a:latin typeface="+mn-ea"/>
              <a:cs typeface="+mn-ea"/>
            </a:endParaRPr>
          </a:p>
          <a:p>
            <a:pPr algn="ctr"/>
            <a:r>
              <a:rPr lang="en-US" altLang="zh-CN" sz="2000" b="1">
                <a:latin typeface="+mn-ea"/>
                <a:cs typeface="+mn-ea"/>
              </a:rPr>
              <a:t>220—280</a:t>
            </a:r>
            <a:r>
              <a:rPr lang="zh-CN" altLang="en-US" sz="2000" b="1">
                <a:latin typeface="+mn-ea"/>
                <a:cs typeface="+mn-ea"/>
              </a:rPr>
              <a:t>年</a:t>
            </a:r>
            <a:endParaRPr lang="zh-CN" altLang="en-US" sz="2000" b="1">
              <a:latin typeface="+mn-ea"/>
              <a:cs typeface="+mn-ea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334125" y="798830"/>
            <a:ext cx="3272155" cy="186753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6334125" y="3441700"/>
            <a:ext cx="3271520" cy="99885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/>
          <p:cNvCxnSpPr/>
          <p:nvPr/>
        </p:nvCxnSpPr>
        <p:spPr>
          <a:xfrm flipV="1">
            <a:off x="4146550" y="2892425"/>
            <a:ext cx="687070" cy="14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1862455" y="2910840"/>
            <a:ext cx="407670" cy="5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5333365" y="2284730"/>
            <a:ext cx="407670" cy="5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5333365" y="3639185"/>
            <a:ext cx="407670" cy="5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423035" y="5451475"/>
            <a:ext cx="9347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频繁的政权更迭对统一的发展</a:t>
            </a:r>
            <a:r>
              <a:rPr lang="zh-CN" altLang="en-US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促进</a:t>
            </a:r>
            <a:r>
              <a:rPr lang="en-US" altLang="zh-CN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or</a:t>
            </a:r>
            <a:r>
              <a:rPr lang="zh-CN" altLang="en-US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阻碍？</a:t>
            </a:r>
            <a:endParaRPr lang="zh-CN" altLang="en-US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34760" y="1162685"/>
            <a:ext cx="440055" cy="14281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北</a:t>
            </a:r>
            <a:endParaRPr lang="zh-CN" altLang="en-US" sz="2000" b="1">
              <a:solidFill>
                <a:schemeClr val="tx1"/>
              </a:solidFill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 魏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pic>
        <p:nvPicPr>
          <p:cNvPr id="13" name="Picture 2" descr="D:\timgCASRY8MC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04205" y="1094105"/>
            <a:ext cx="5010785" cy="29673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1506855" y="4897755"/>
            <a:ext cx="6242050" cy="1447800"/>
            <a:chOff x="2290" y="960"/>
            <a:chExt cx="9830" cy="2280"/>
          </a:xfrm>
        </p:grpSpPr>
        <p:sp>
          <p:nvSpPr>
            <p:cNvPr id="24579" name="形状 4"/>
            <p:cNvSpPr/>
            <p:nvPr/>
          </p:nvSpPr>
          <p:spPr>
            <a:xfrm>
              <a:off x="5060" y="1400"/>
              <a:ext cx="470" cy="1480"/>
            </a:xfrm>
            <a:prstGeom prst="leftBrace">
              <a:avLst>
                <a:gd name="adj1" fmla="val 8338"/>
                <a:gd name="adj2" fmla="val 50000"/>
              </a:avLst>
            </a:pr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just" defTabSz="508000"/>
              <a:endParaRPr lang="ko-KR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±¼¸²"/>
              </a:endParaRPr>
            </a:p>
          </p:txBody>
        </p:sp>
        <p:sp>
          <p:nvSpPr>
            <p:cNvPr id="24580" name="形状 7"/>
            <p:cNvSpPr/>
            <p:nvPr/>
          </p:nvSpPr>
          <p:spPr>
            <a:xfrm>
              <a:off x="8170" y="1280"/>
              <a:ext cx="1200" cy="360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rgbClr val="FF8B17"/>
            </a:solidFill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just" defTabSz="508000"/>
              <a:endParaRPr lang="ko-KR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±¼¸²"/>
              </a:endParaRPr>
            </a:p>
          </p:txBody>
        </p:sp>
        <p:sp>
          <p:nvSpPr>
            <p:cNvPr id="22532" name="TextBox 6"/>
            <p:cNvSpPr txBox="1"/>
            <p:nvPr/>
          </p:nvSpPr>
          <p:spPr>
            <a:xfrm>
              <a:off x="2290" y="1800"/>
              <a:ext cx="2748" cy="822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华文楷体"/>
                  <a:ea typeface="华文楷体"/>
                </a:rPr>
                <a:t>人口流动</a:t>
              </a:r>
              <a:endParaRPr lang="zh-CN" altLang="en-US" sz="2800" b="1" dirty="0">
                <a:solidFill>
                  <a:srgbClr val="000000"/>
                </a:solidFill>
                <a:latin typeface="华文楷体"/>
                <a:ea typeface="华文楷体"/>
              </a:endParaRPr>
            </a:p>
          </p:txBody>
        </p:sp>
        <p:sp>
          <p:nvSpPr>
            <p:cNvPr id="24584" name="TextBox 7"/>
            <p:cNvSpPr txBox="1"/>
            <p:nvPr/>
          </p:nvSpPr>
          <p:spPr>
            <a:xfrm>
              <a:off x="9250" y="2320"/>
              <a:ext cx="287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latin typeface="Arial" panose="020B0604020202020204" pitchFamily="34" charset="0"/>
                </a:rPr>
                <a:t>民族融合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4585" name="TextBox 8"/>
            <p:cNvSpPr txBox="1"/>
            <p:nvPr/>
          </p:nvSpPr>
          <p:spPr>
            <a:xfrm>
              <a:off x="9250" y="960"/>
              <a:ext cx="286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latin typeface="Arial" panose="020B0604020202020204" pitchFamily="34" charset="0"/>
                </a:rPr>
                <a:t>江南开发</a:t>
              </a:r>
              <a:endParaRPr lang="zh-CN" altLang="en-US" sz="3200" b="1" dirty="0">
                <a:latin typeface="Arial" panose="020B0604020202020204" pitchFamily="34" charset="0"/>
              </a:endParaRPr>
            </a:p>
          </p:txBody>
        </p:sp>
        <p:sp>
          <p:nvSpPr>
            <p:cNvPr id="24586" name="TextBox 9"/>
            <p:cNvSpPr txBox="1"/>
            <p:nvPr/>
          </p:nvSpPr>
          <p:spPr>
            <a:xfrm>
              <a:off x="5410" y="2320"/>
              <a:ext cx="312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胡人内迁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7" name="TextBox 11"/>
            <p:cNvSpPr txBox="1"/>
            <p:nvPr/>
          </p:nvSpPr>
          <p:spPr>
            <a:xfrm>
              <a:off x="5410" y="1000"/>
              <a:ext cx="3000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北人南迁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形状 7"/>
            <p:cNvSpPr/>
            <p:nvPr/>
          </p:nvSpPr>
          <p:spPr>
            <a:xfrm>
              <a:off x="8170" y="2640"/>
              <a:ext cx="1200" cy="360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rgbClr val="FF8B17"/>
            </a:solidFill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just" defTabSz="508000"/>
              <a:endParaRPr lang="ko-KR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±¼¸²"/>
              </a:endParaRPr>
            </a:p>
          </p:txBody>
        </p:sp>
      </p:grpSp>
      <p:sp>
        <p:nvSpPr>
          <p:cNvPr id="2" name="燕尾形箭头 1"/>
          <p:cNvSpPr/>
          <p:nvPr/>
        </p:nvSpPr>
        <p:spPr>
          <a:xfrm>
            <a:off x="7851140" y="5376545"/>
            <a:ext cx="905510" cy="5276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6"/>
          <p:cNvSpPr txBox="1"/>
          <p:nvPr/>
        </p:nvSpPr>
        <p:spPr>
          <a:xfrm>
            <a:off x="9168765" y="5382260"/>
            <a:ext cx="2411730" cy="52197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华文楷体"/>
                <a:ea typeface="华文楷体"/>
              </a:rPr>
              <a:t>为隋统一奠基</a:t>
            </a:r>
            <a:endParaRPr lang="zh-CN" altLang="en-US" sz="2800" b="1" dirty="0">
              <a:solidFill>
                <a:srgbClr val="000000"/>
              </a:solidFill>
              <a:latin typeface="华文楷体"/>
              <a:ea typeface="华文楷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8820" y="1160145"/>
            <a:ext cx="44240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材料：战火不断，饥荒和瘟疫更多，百姓的生命受到严重威胁，及惠帝之后，政教陵夷，至于永嘉，丧乱弥甚</a:t>
            </a:r>
            <a:r>
              <a:rPr lang="en-US" altLang="zh-CN" sz="2400"/>
              <a:t>......</a:t>
            </a:r>
            <a:r>
              <a:rPr lang="zh-CN" altLang="en-US" sz="2400"/>
              <a:t>人多相食，饥疫总至，百官流亡者十八九。</a:t>
            </a:r>
            <a:endParaRPr lang="en-US" altLang="zh-CN" sz="2400"/>
          </a:p>
        </p:txBody>
      </p:sp>
      <p:sp>
        <p:nvSpPr>
          <p:cNvPr id="4" name="TextBox 6"/>
          <p:cNvSpPr txBox="1"/>
          <p:nvPr/>
        </p:nvSpPr>
        <p:spPr>
          <a:xfrm>
            <a:off x="1520825" y="3672205"/>
            <a:ext cx="1744980" cy="58356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华文楷体"/>
                <a:ea typeface="华文楷体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华文楷体"/>
                <a:ea typeface="华文楷体"/>
              </a:rPr>
              <a:t>战争</a:t>
            </a:r>
            <a:endParaRPr lang="zh-CN" altLang="en-US" sz="3200" b="1" dirty="0">
              <a:solidFill>
                <a:srgbClr val="FF0000"/>
              </a:solidFill>
              <a:latin typeface="华文楷体"/>
              <a:ea typeface="华文楷体"/>
            </a:endParaRPr>
          </a:p>
        </p:txBody>
      </p:sp>
      <p:sp>
        <p:nvSpPr>
          <p:cNvPr id="6" name="燕尾形箭头 5"/>
          <p:cNvSpPr/>
          <p:nvPr/>
        </p:nvSpPr>
        <p:spPr>
          <a:xfrm rot="5400000">
            <a:off x="1779905" y="4649470"/>
            <a:ext cx="905510" cy="52768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982345" y="1059815"/>
            <a:ext cx="9954260" cy="230695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材料一：石勒“号胡（羯）为国人”……石虎时期大兴劳役和兵役，巨大的灾难都落到了非国人的汉人和胡人身上。石虎死后，冉闵反过来利用“赵人，诛诸胡羯”，死者二十余万，“国人”几乎灭绝。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——陈寅恪《魏晋南北朝史讲演录》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31540" y="5132705"/>
            <a:ext cx="7204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民族矛盾         民族差异</a:t>
            </a:r>
            <a:endParaRPr lang="zh-CN" altLang="en-US" sz="3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左右箭头 3"/>
          <p:cNvSpPr/>
          <p:nvPr/>
        </p:nvSpPr>
        <p:spPr>
          <a:xfrm>
            <a:off x="5346700" y="5187950"/>
            <a:ext cx="1498600" cy="52832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866775" y="1183640"/>
            <a:ext cx="10458450" cy="193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材料一:魏初风俗至陋，....迁都之后，于革易旧俗，亦可谓雷厉风行。.... 民族根柢，莫如语言，语言消灭，未有不同化于他族者。孝文以仰慕中国文化之故，至欲自举其语言而消灭之，其改革之心，可谓勇矣。其于制度，亦多所厘定。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吕思勉《两晋南北朝史》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250565" y="5937250"/>
            <a:ext cx="5180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孝文帝改革的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原因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6140" y="3556000"/>
            <a:ext cx="10459085" cy="1938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二:北魏在中原建立以后，所面临的最大问题即如何处理这一广大地区的民族关系，其中包含如何对待汉族的先进生产方式、汉族的文化问题。是继续保存拓跋氏旧的社会制度和旧有的文化习惯，还是捐弃旧俗，接受先进的文化，在新的历史环境中获得新生，北魏的统治者必须作出抉择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白寿彝《中国通史》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775" y="5125720"/>
            <a:ext cx="1498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核心素养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4075" y="5541645"/>
            <a:ext cx="1498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史料实证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4" grpId="0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右箭头标注 14"/>
          <p:cNvSpPr/>
          <p:nvPr/>
        </p:nvSpPr>
        <p:spPr>
          <a:xfrm>
            <a:off x="2747645" y="2037715"/>
            <a:ext cx="3100705" cy="103441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2682875" y="2140585"/>
            <a:ext cx="2079625" cy="82994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文明冲突矛盾凸显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右箭头标注 8"/>
          <p:cNvSpPr/>
          <p:nvPr/>
        </p:nvSpPr>
        <p:spPr>
          <a:xfrm>
            <a:off x="386080" y="2785745"/>
            <a:ext cx="2167255" cy="77089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645" y="2941320"/>
            <a:ext cx="2014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北魏统一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48" name="组合 117768"/>
          <p:cNvGrpSpPr/>
          <p:nvPr/>
        </p:nvGrpSpPr>
        <p:grpSpPr>
          <a:xfrm>
            <a:off x="5987415" y="1686243"/>
            <a:ext cx="1223963" cy="3209925"/>
            <a:chOff x="0" y="55"/>
            <a:chExt cx="771" cy="2022"/>
          </a:xfrm>
        </p:grpSpPr>
        <p:sp>
          <p:nvSpPr>
            <p:cNvPr id="10249" name="缺角矩形 117769"/>
            <p:cNvSpPr/>
            <p:nvPr/>
          </p:nvSpPr>
          <p:spPr>
            <a:xfrm>
              <a:off x="0" y="55"/>
              <a:ext cx="771" cy="937"/>
            </a:xfrm>
            <a:prstGeom prst="plaque">
              <a:avLst>
                <a:gd name="adj" fmla="val 16667"/>
              </a:avLst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改革迫在眉睫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0" name="缺角矩形 117770"/>
            <p:cNvSpPr/>
            <p:nvPr/>
          </p:nvSpPr>
          <p:spPr>
            <a:xfrm>
              <a:off x="0" y="1140"/>
              <a:ext cx="771" cy="937"/>
            </a:xfrm>
            <a:prstGeom prst="plaque">
              <a:avLst>
                <a:gd name="adj" fmla="val 16667"/>
              </a:avLst>
            </a:prstGeom>
            <a:noFill/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改革条件具备</a:t>
              </a:r>
              <a:endParaRPr lang="zh-CN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" name="右箭头标注 18"/>
          <p:cNvSpPr/>
          <p:nvPr/>
        </p:nvSpPr>
        <p:spPr>
          <a:xfrm>
            <a:off x="2747645" y="3635375"/>
            <a:ext cx="3100705" cy="1034415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82875" y="3738245"/>
            <a:ext cx="2079625" cy="82994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社会经济发展需要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20" descr="E97E4A24A039243CF2E298E35B6DF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510" y="1898015"/>
            <a:ext cx="4121150" cy="2932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5" name="文本框 24"/>
          <p:cNvSpPr txBox="1"/>
          <p:nvPr/>
        </p:nvSpPr>
        <p:spPr>
          <a:xfrm>
            <a:off x="2916555" y="5570220"/>
            <a:ext cx="5180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孝文帝改革的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措施</a:t>
            </a:r>
            <a:r>
              <a:rPr lang="zh-CN" altLang="en-US" sz="4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pic>
        <p:nvPicPr>
          <p:cNvPr id="274438" name="图片 274437" descr="北魏孝文帝迁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948055"/>
            <a:ext cx="3158490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880110" y="4749800"/>
            <a:ext cx="1907540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迁都洛阳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pic>
        <p:nvPicPr>
          <p:cNvPr id="3" name="图片 2" descr="60C6947C9708BB26496321FAF73361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75" y="2747010"/>
            <a:ext cx="2165350" cy="1568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01670" y="4749800"/>
            <a:ext cx="1907540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改姓氏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9040" y="923290"/>
            <a:ext cx="5638800" cy="156845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帝曰：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今欲</a:t>
            </a:r>
            <a:r>
              <a:rPr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断诸北语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一从正音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三十已下，见在朝廷之人，语音不听仍旧，若有故为，当加降黜。   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司马光：《资治通鉴》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5470" y="4749800"/>
            <a:ext cx="1907540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说汉语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pic>
        <p:nvPicPr>
          <p:cNvPr id="28674" name="图片 181249" descr="ls009j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95" y="1034415"/>
            <a:ext cx="2105660" cy="329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094595" y="4749800"/>
            <a:ext cx="1907540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穿汉服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82030" y="2747010"/>
            <a:ext cx="3463290" cy="1568450"/>
          </a:xfrm>
          <a:prstGeom prst="rect">
            <a:avLst/>
          </a:prstGeom>
          <a:solidFill>
            <a:schemeClr val="bg1">
              <a:alpha val="44000"/>
            </a:schemeClr>
          </a:solidFill>
          <a:ln w="9525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（孝文帝）规定宗室诸王正妃“应取八族及清修之门”。——何德章《伪托望族与冒袭先祖》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8135" y="4749800"/>
            <a:ext cx="1907540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胡汉通婚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sp>
        <p:nvSpPr>
          <p:cNvPr id="14" name="右大括号 13"/>
          <p:cNvSpPr/>
          <p:nvPr/>
        </p:nvSpPr>
        <p:spPr>
          <a:xfrm rot="5400000">
            <a:off x="6069330" y="1466215"/>
            <a:ext cx="295910" cy="843851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74490" y="6136640"/>
            <a:ext cx="3964305" cy="521970"/>
          </a:xfrm>
          <a:prstGeom prst="rect">
            <a:avLst/>
          </a:prstGeom>
          <a:solidFill>
            <a:schemeClr val="bg2"/>
          </a:solidFill>
          <a:ln w="12700" cmpd="sng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汉仪昌黎宋刻本(原版)简" panose="00020600040101010101" charset="-122"/>
                <a:ea typeface="汉仪昌黎宋刻本(原版)简" panose="00020600040101010101" charset="-122"/>
              </a:rPr>
              <a:t>加速封建化，巩固政权</a:t>
            </a:r>
            <a:endParaRPr lang="zh-CN" altLang="en-US" sz="2800" b="1">
              <a:latin typeface="汉仪昌黎宋刻本(原版)简" panose="00020600040101010101" charset="-122"/>
              <a:ea typeface="汉仪昌黎宋刻本(原版)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11511915" y="544068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唯物史观</a:t>
            </a:r>
            <a:endParaRPr lang="zh-CN" altLang="en-US" sz="2000"/>
          </a:p>
        </p:txBody>
      </p:sp>
      <p:cxnSp>
        <p:nvCxnSpPr>
          <p:cNvPr id="21" name="直接连接符 20"/>
          <p:cNvCxnSpPr/>
          <p:nvPr/>
        </p:nvCxnSpPr>
        <p:spPr>
          <a:xfrm>
            <a:off x="11577320" y="5437505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flipH="1">
            <a:off x="11163935" y="543687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74108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前凸带形 10"/>
          <p:cNvSpPr/>
          <p:nvPr/>
        </p:nvSpPr>
        <p:spPr>
          <a:xfrm>
            <a:off x="69215" y="313055"/>
            <a:ext cx="1858645" cy="622935"/>
          </a:xfrm>
          <a:prstGeom prst="ribb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3705" y="332105"/>
            <a:ext cx="147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探究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89630" y="207645"/>
            <a:ext cx="4763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北魏孝文帝改革的影响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64515" y="1136015"/>
            <a:ext cx="10775950" cy="26765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266700"/>
            <a:r>
              <a:rPr lang="zh-CN" sz="2400" b="0" dirty="0">
                <a:ea typeface="楷体" panose="02010609060101010101" pitchFamily="49" charset="-122"/>
                <a:cs typeface="宋体" panose="02010600030101010101" pitchFamily="2" charset="-122"/>
              </a:rPr>
              <a:t>材料：孝文帝拓跋宏是引导鲜卑深入汉化的关键人物，他认为鲜卑族必须汉化才能巩固政权，统一南北。《魏书》说他：“雅好读书，手不释卷。五经之义，览之便讲，学不师授，探其精奥”孝文帝的全盘汉化政策，使胡族政权不但在文化上而且政治上被中原所同化，《魏书》说：“礼仪之叙，粲然复兴；河洛之间，重隆周道”，他以诏令的方式定四海士族，以法律规定士族制度，使胡汉的分别转化为士庶的区别。</a:t>
            </a:r>
            <a:endParaRPr lang="zh-CN" sz="2400" b="0" dirty="0"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/>
            <a:r>
              <a:rPr lang="zh-CN" sz="2400" b="0" dirty="0">
                <a:ea typeface="楷体" panose="02010609060101010101" pitchFamily="49" charset="-122"/>
                <a:cs typeface="宋体" panose="02010600030101010101" pitchFamily="2" charset="-122"/>
              </a:rPr>
              <a:t>                                                                                 ——樊树志《国史概要》</a:t>
            </a:r>
            <a:endParaRPr lang="zh-CN" altLang="en-US" sz="24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1282065" y="4202430"/>
            <a:ext cx="1014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促进了北方民族大融合，缓解了民族矛盾。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TextBox 29"/>
          <p:cNvSpPr txBox="1"/>
          <p:nvPr/>
        </p:nvSpPr>
        <p:spPr>
          <a:xfrm flipH="1">
            <a:off x="1270000" y="4768850"/>
            <a:ext cx="10070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加速了北方少数民族封建化的进程，有利于北方经济发展、社会繁荣。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619125" y="963930"/>
            <a:ext cx="108877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材料一：在北魏前期的官制里，既有汉文化的执政机构——尚书制度，又有鲜卑文化的大人制度；既有汉文化的监察机关——御史台等，又有鲜卑文化的监察机关。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——周建江《太和十五年：北魏政治文化变革研究》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760" y="2451735"/>
            <a:ext cx="108864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二：（北魏后期）稻谷亩产量一般在4斛左右，若精心耕作，可达10斛，大大超出了汉代平均亩产3斛的水平。……为适应农业发展的需要，冶铁业也大有发展……酿酒业，制瓷业以及其他供城市消费的手工业，从业人数增加很快。……（洛阳）城不仅五方杂处，市场繁荣，沽贩云集，而且在城南的特定区域，安置了南、北、东、西各族降民以及西域和域外商人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——张岂之《中国历史·秦汉魏晋南北朝卷》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9280" y="4758690"/>
            <a:ext cx="109918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三：南北朝后期，南北双方关系出现了明显的变化。南北使节往还日益频繁，……南北方经济上的互市交易也越来越多，沿淮、汉边境由“大市”、“小市”，打破关禁的要求日益迫切。尽管全国尚未实现统一，但北人不再因民族压迫而南流，各地对统一文化的认同感也日趋强烈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r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——袁行霈《中华文明史》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8650" y="224790"/>
            <a:ext cx="9899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民族交融如何推进统一多民族国家的发展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2047" y="53637"/>
            <a:ext cx="8557627" cy="1143001"/>
          </a:xfrm>
        </p:spPr>
        <p:txBody>
          <a:bodyPr>
            <a:normAutofit/>
          </a:bodyPr>
          <a:lstStyle/>
          <a:p>
            <a:pPr algn="l"/>
            <a:r>
              <a:rPr lang="zh-CN" altLang="en-US" sz="4700" b="1" dirty="0"/>
              <a:t>学习目标：</a:t>
            </a:r>
            <a:endParaRPr lang="zh-CN" altLang="en-US" sz="47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8995" y="1076325"/>
            <a:ext cx="10492740" cy="3247390"/>
          </a:xfrm>
        </p:spPr>
        <p:txBody>
          <a:bodyPr>
            <a:no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</a:rPr>
              <a:t>●通过利用历史地图梳理三国两晋南北朝政权更迭的历史脉络，提高</a:t>
            </a:r>
            <a:r>
              <a:rPr lang="zh-CN" altLang="en-US" sz="2800" dirty="0">
                <a:solidFill>
                  <a:srgbClr val="FF0000"/>
                </a:solidFill>
              </a:rPr>
              <a:t>时空观念</a:t>
            </a:r>
            <a:r>
              <a:rPr lang="zh-CN" altLang="en-US" sz="2800" dirty="0">
                <a:solidFill>
                  <a:schemeClr val="tx1"/>
                </a:solidFill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</a:rPr>
              <a:t>历史解释</a:t>
            </a:r>
            <a:r>
              <a:rPr lang="zh-CN" altLang="en-US" sz="2800" dirty="0">
                <a:solidFill>
                  <a:schemeClr val="tx1"/>
                </a:solidFill>
              </a:rPr>
              <a:t>能力。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</a:rPr>
              <a:t>●分析三国两晋南北朝时期的区域开发和孝文帝改革，提升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唯物史观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史料实证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能力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●认识民族交融对统一多民族封建国家巩固的意义，培养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家国情怀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385876" y="428212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44535" y="4659630"/>
            <a:ext cx="906145" cy="767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700" dirty="0"/>
              <a:t>目  </a:t>
            </a:r>
            <a:endParaRPr lang="zh-CN" altLang="en-US" sz="4700" dirty="0"/>
          </a:p>
        </p:txBody>
      </p:sp>
      <p:pic>
        <p:nvPicPr>
          <p:cNvPr id="8" name="图片 7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4558665"/>
            <a:ext cx="922020" cy="822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72690" y="4678680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壹</a:t>
            </a:r>
            <a:endParaRPr lang="zh-CN" altLang="en-US" sz="3200" b="1" dirty="0">
              <a:latin typeface="+mj-ea"/>
              <a:ea typeface="+mj-ea"/>
            </a:endParaRPr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559816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82215" y="572706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3698240" y="465582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sp>
        <p:nvSpPr>
          <p:cNvPr id="36" name="文本框 35"/>
          <p:cNvSpPr txBox="1"/>
          <p:nvPr/>
        </p:nvSpPr>
        <p:spPr>
          <a:xfrm>
            <a:off x="3679190" y="568325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39" name="TextBox 6"/>
          <p:cNvSpPr txBox="1"/>
          <p:nvPr/>
        </p:nvSpPr>
        <p:spPr>
          <a:xfrm>
            <a:off x="9084310" y="5584825"/>
            <a:ext cx="906145" cy="7677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700" dirty="0"/>
              <a:t>录  </a:t>
            </a:r>
            <a:endParaRPr lang="zh-CN" altLang="en-US" sz="47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图片包含 游戏机, 动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330"/>
            <a:ext cx="922020" cy="8229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86080" y="229235"/>
            <a:ext cx="33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贰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173480" y="204470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民族交融</a:t>
            </a:r>
            <a:endParaRPr lang="zh-CN" altLang="en-US" sz="3200"/>
          </a:p>
        </p:txBody>
      </p:sp>
      <p:sp>
        <p:nvSpPr>
          <p:cNvPr id="2" name="五边形 1"/>
          <p:cNvSpPr/>
          <p:nvPr/>
        </p:nvSpPr>
        <p:spPr>
          <a:xfrm>
            <a:off x="1013304" y="1424680"/>
            <a:ext cx="2608288" cy="1019331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u="heavy" dirty="0"/>
          </a:p>
          <a:p>
            <a:pPr algn="ctr"/>
            <a:r>
              <a:rPr lang="zh-CN" altLang="en-US" sz="3200" dirty="0"/>
              <a:t>政治方面</a:t>
            </a:r>
            <a:endParaRPr lang="zh-CN" altLang="en-US" sz="3200" dirty="0"/>
          </a:p>
          <a:p>
            <a:pPr algn="ctr"/>
            <a:endParaRPr lang="zh-CN" altLang="en-US" sz="3200" dirty="0"/>
          </a:p>
        </p:txBody>
      </p:sp>
      <p:sp>
        <p:nvSpPr>
          <p:cNvPr id="3" name="五边形 2"/>
          <p:cNvSpPr/>
          <p:nvPr/>
        </p:nvSpPr>
        <p:spPr>
          <a:xfrm>
            <a:off x="1013304" y="3146028"/>
            <a:ext cx="2608288" cy="1019331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经济方面</a:t>
            </a:r>
            <a:endParaRPr lang="zh-CN" altLang="en-US" sz="3200" dirty="0"/>
          </a:p>
        </p:txBody>
      </p:sp>
      <p:sp>
        <p:nvSpPr>
          <p:cNvPr id="12" name="五边形 11"/>
          <p:cNvSpPr/>
          <p:nvPr/>
        </p:nvSpPr>
        <p:spPr>
          <a:xfrm>
            <a:off x="1013297" y="4933739"/>
            <a:ext cx="2608288" cy="101933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文化方面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707890" y="1642745"/>
            <a:ext cx="64846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>
                <a:ea typeface="宋体" panose="02010600030101010101" pitchFamily="2" charset="-122"/>
                <a:sym typeface="+mn-ea"/>
              </a:rPr>
              <a:t>内徙民族认同与接受汉族政治模式。</a:t>
            </a:r>
            <a:endParaRPr lang="zh-CN" altLang="en-US" sz="32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72660" y="2870835"/>
            <a:ext cx="64198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>
                <a:ea typeface="宋体" panose="02010600030101010101" pitchFamily="2" charset="-122"/>
                <a:sym typeface="+mn-ea"/>
              </a:rPr>
              <a:t>打破了农牧经济的天然界限；使北方经济恢复，并促使对南方地区的开发。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4707890" y="4860925"/>
            <a:ext cx="70916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200">
                <a:ea typeface="宋体" panose="02010600030101010101" pitchFamily="2" charset="-122"/>
                <a:sym typeface="+mn-ea"/>
              </a:rPr>
              <a:t>促进各民族文化上的相互渗透和影响，</a:t>
            </a:r>
            <a:endParaRPr lang="zh-CN" sz="3200">
              <a:ea typeface="宋体" panose="02010600030101010101" pitchFamily="2" charset="-122"/>
              <a:sym typeface="+mn-ea"/>
            </a:endParaRPr>
          </a:p>
          <a:p>
            <a:r>
              <a:rPr lang="zh-CN" sz="3200">
                <a:ea typeface="宋体" panose="02010600030101010101" pitchFamily="2" charset="-122"/>
                <a:sym typeface="+mn-ea"/>
              </a:rPr>
              <a:t>胡汉文化交汇 ,在冲突中走向融合</a:t>
            </a:r>
            <a:endParaRPr lang="zh-CN" altLang="en-US" sz="3200"/>
          </a:p>
        </p:txBody>
      </p:sp>
      <p:grpSp>
        <p:nvGrpSpPr>
          <p:cNvPr id="7" name="组合 6"/>
          <p:cNvGrpSpPr/>
          <p:nvPr/>
        </p:nvGrpSpPr>
        <p:grpSpPr>
          <a:xfrm>
            <a:off x="10350500" y="204470"/>
            <a:ext cx="919480" cy="1220470"/>
            <a:chOff x="16320" y="2637"/>
            <a:chExt cx="1448" cy="1922"/>
          </a:xfrm>
        </p:grpSpPr>
        <p:sp>
          <p:nvSpPr>
            <p:cNvPr id="6" name="文本框 5"/>
            <p:cNvSpPr txBox="1"/>
            <p:nvPr/>
          </p:nvSpPr>
          <p:spPr>
            <a:xfrm>
              <a:off x="16996" y="2659"/>
              <a:ext cx="772" cy="19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/>
                <a:t>家国情怀</a:t>
              </a:r>
              <a:endParaRPr lang="zh-CN" altLang="en-US" sz="2000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7068" y="2637"/>
              <a:ext cx="0" cy="18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6320" y="2637"/>
              <a:ext cx="772" cy="19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/>
                <a:t>核心素养</a:t>
              </a:r>
              <a:endParaRPr lang="zh-CN" altLang="en-US" sz="200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19"/>
          <p:cNvSpPr/>
          <p:nvPr/>
        </p:nvSpPr>
        <p:spPr bwMode="auto">
          <a:xfrm>
            <a:off x="11274425" y="5953125"/>
            <a:ext cx="917575" cy="904875"/>
          </a:xfrm>
          <a:custGeom>
            <a:avLst/>
            <a:gdLst>
              <a:gd name="T0" fmla="*/ 0 w 578"/>
              <a:gd name="T1" fmla="*/ 570 h 570"/>
              <a:gd name="T2" fmla="*/ 196 w 578"/>
              <a:gd name="T3" fmla="*/ 570 h 570"/>
              <a:gd name="T4" fmla="*/ 196 w 578"/>
              <a:gd name="T5" fmla="*/ 348 h 570"/>
              <a:gd name="T6" fmla="*/ 96 w 578"/>
              <a:gd name="T7" fmla="*/ 348 h 570"/>
              <a:gd name="T8" fmla="*/ 96 w 578"/>
              <a:gd name="T9" fmla="*/ 459 h 570"/>
              <a:gd name="T10" fmla="*/ 578 w 578"/>
              <a:gd name="T11" fmla="*/ 459 h 570"/>
              <a:gd name="T12" fmla="*/ 578 w 578"/>
              <a:gd name="T13" fmla="*/ 570 h 570"/>
              <a:gd name="T14" fmla="*/ 482 w 578"/>
              <a:gd name="T15" fmla="*/ 570 h 570"/>
              <a:gd name="T16" fmla="*/ 482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0" y="570"/>
                </a:moveTo>
                <a:lnTo>
                  <a:pt x="196" y="570"/>
                </a:lnTo>
                <a:lnTo>
                  <a:pt x="196" y="348"/>
                </a:lnTo>
                <a:lnTo>
                  <a:pt x="96" y="348"/>
                </a:lnTo>
                <a:lnTo>
                  <a:pt x="96" y="459"/>
                </a:lnTo>
                <a:lnTo>
                  <a:pt x="578" y="459"/>
                </a:lnTo>
                <a:lnTo>
                  <a:pt x="578" y="570"/>
                </a:lnTo>
                <a:lnTo>
                  <a:pt x="482" y="570"/>
                </a:lnTo>
                <a:lnTo>
                  <a:pt x="482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1585575" y="5937250"/>
            <a:ext cx="606425" cy="920750"/>
          </a:xfrm>
          <a:custGeom>
            <a:avLst/>
            <a:gdLst>
              <a:gd name="T0" fmla="*/ 382 w 382"/>
              <a:gd name="T1" fmla="*/ 0 h 580"/>
              <a:gd name="T2" fmla="*/ 382 w 382"/>
              <a:gd name="T3" fmla="*/ 126 h 580"/>
              <a:gd name="T4" fmla="*/ 191 w 382"/>
              <a:gd name="T5" fmla="*/ 126 h 580"/>
              <a:gd name="T6" fmla="*/ 191 w 382"/>
              <a:gd name="T7" fmla="*/ 237 h 580"/>
              <a:gd name="T8" fmla="*/ 286 w 382"/>
              <a:gd name="T9" fmla="*/ 237 h 580"/>
              <a:gd name="T10" fmla="*/ 382 w 382"/>
              <a:gd name="T11" fmla="*/ 237 h 580"/>
              <a:gd name="T12" fmla="*/ 382 w 382"/>
              <a:gd name="T13" fmla="*/ 368 h 580"/>
              <a:gd name="T14" fmla="*/ 286 w 382"/>
              <a:gd name="T15" fmla="*/ 368 h 580"/>
              <a:gd name="T16" fmla="*/ 156 w 382"/>
              <a:gd name="T17" fmla="*/ 368 h 580"/>
              <a:gd name="T18" fmla="*/ 156 w 382"/>
              <a:gd name="T19" fmla="*/ 469 h 580"/>
              <a:gd name="T20" fmla="*/ 156 w 382"/>
              <a:gd name="T21" fmla="*/ 580 h 580"/>
              <a:gd name="T22" fmla="*/ 0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382" y="0"/>
                </a:moveTo>
                <a:lnTo>
                  <a:pt x="382" y="126"/>
                </a:lnTo>
                <a:lnTo>
                  <a:pt x="191" y="126"/>
                </a:lnTo>
                <a:lnTo>
                  <a:pt x="191" y="237"/>
                </a:lnTo>
                <a:lnTo>
                  <a:pt x="286" y="237"/>
                </a:lnTo>
                <a:lnTo>
                  <a:pt x="382" y="237"/>
                </a:lnTo>
                <a:lnTo>
                  <a:pt x="382" y="368"/>
                </a:lnTo>
                <a:lnTo>
                  <a:pt x="286" y="368"/>
                </a:lnTo>
                <a:lnTo>
                  <a:pt x="156" y="368"/>
                </a:lnTo>
                <a:lnTo>
                  <a:pt x="156" y="469"/>
                </a:lnTo>
                <a:lnTo>
                  <a:pt x="156" y="580"/>
                </a:lnTo>
                <a:lnTo>
                  <a:pt x="0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1585575" y="6081395"/>
            <a:ext cx="303530" cy="424180"/>
          </a:xfrm>
          <a:custGeom>
            <a:avLst/>
            <a:gdLst>
              <a:gd name="T0" fmla="*/ 0 w 191"/>
              <a:gd name="T1" fmla="*/ 267 h 267"/>
              <a:gd name="T2" fmla="*/ 0 w 191"/>
              <a:gd name="T3" fmla="*/ 146 h 267"/>
              <a:gd name="T4" fmla="*/ 191 w 191"/>
              <a:gd name="T5" fmla="*/ 146 h 267"/>
              <a:gd name="T6" fmla="*/ 191 w 191"/>
              <a:gd name="T7" fmla="*/ 217 h 267"/>
              <a:gd name="T8" fmla="*/ 76 w 191"/>
              <a:gd name="T9" fmla="*/ 217 h 267"/>
              <a:gd name="T10" fmla="*/ 76 w 191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267">
                <a:moveTo>
                  <a:pt x="0" y="267"/>
                </a:moveTo>
                <a:lnTo>
                  <a:pt x="0" y="146"/>
                </a:lnTo>
                <a:lnTo>
                  <a:pt x="191" y="146"/>
                </a:lnTo>
                <a:lnTo>
                  <a:pt x="191" y="217"/>
                </a:lnTo>
                <a:lnTo>
                  <a:pt x="76" y="217"/>
                </a:lnTo>
                <a:lnTo>
                  <a:pt x="7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53710" y="930838"/>
            <a:ext cx="6031865" cy="4892675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我们辽阔的疆域是各民族共同开拓的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我们悠久的历史是各民族共同书写的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我们灿烂的文化是各民族共同创造的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我们伟大的精神是各民族共同培育的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一部中国史，就是一部各民族交融汇聚成多元一体中华民族的历史，就是各民族共同缔造、发展、巩固统一的伟大祖国的历史。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习近平在全国团结进步表彰大会的讲话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677" y="930837"/>
            <a:ext cx="4699149" cy="4892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任意多边形 49"/>
          <p:cNvSpPr>
            <a:spLocks noChangeAspect="1"/>
          </p:cNvSpPr>
          <p:nvPr/>
        </p:nvSpPr>
        <p:spPr>
          <a:xfrm>
            <a:off x="5017453" y="2686050"/>
            <a:ext cx="969962" cy="969963"/>
          </a:xfrm>
          <a:custGeom>
            <a:avLst/>
            <a:gdLst>
              <a:gd name="connsiteX0" fmla="*/ 157193 w 970530"/>
              <a:gd name="connsiteY0" fmla="*/ 238654 h 968938"/>
              <a:gd name="connsiteX1" fmla="*/ 154926 w 970530"/>
              <a:gd name="connsiteY1" fmla="*/ 240047 h 968938"/>
              <a:gd name="connsiteX2" fmla="*/ 158049 w 970530"/>
              <a:gd name="connsiteY2" fmla="*/ 240047 h 968938"/>
              <a:gd name="connsiteX3" fmla="*/ 152692 w 970530"/>
              <a:gd name="connsiteY3" fmla="*/ 236963 h 968938"/>
              <a:gd name="connsiteX4" fmla="*/ 152692 w 970530"/>
              <a:gd name="connsiteY4" fmla="*/ 240047 h 968938"/>
              <a:gd name="connsiteX5" fmla="*/ 154587 w 970530"/>
              <a:gd name="connsiteY5" fmla="*/ 240047 h 968938"/>
              <a:gd name="connsiteX6" fmla="*/ 148213 w 970530"/>
              <a:gd name="connsiteY6" fmla="*/ 229675 h 968938"/>
              <a:gd name="connsiteX7" fmla="*/ 145947 w 970530"/>
              <a:gd name="connsiteY7" fmla="*/ 231066 h 968938"/>
              <a:gd name="connsiteX8" fmla="*/ 149068 w 970530"/>
              <a:gd name="connsiteY8" fmla="*/ 231066 h 968938"/>
              <a:gd name="connsiteX9" fmla="*/ 143712 w 970530"/>
              <a:gd name="connsiteY9" fmla="*/ 227983 h 968938"/>
              <a:gd name="connsiteX10" fmla="*/ 143712 w 970530"/>
              <a:gd name="connsiteY10" fmla="*/ 231066 h 968938"/>
              <a:gd name="connsiteX11" fmla="*/ 145606 w 970530"/>
              <a:gd name="connsiteY11" fmla="*/ 231066 h 968938"/>
              <a:gd name="connsiteX12" fmla="*/ 139233 w 970530"/>
              <a:gd name="connsiteY12" fmla="*/ 220695 h 968938"/>
              <a:gd name="connsiteX13" fmla="*/ 136967 w 970530"/>
              <a:gd name="connsiteY13" fmla="*/ 222086 h 968938"/>
              <a:gd name="connsiteX14" fmla="*/ 140088 w 970530"/>
              <a:gd name="connsiteY14" fmla="*/ 222086 h 968938"/>
              <a:gd name="connsiteX15" fmla="*/ 134732 w 970530"/>
              <a:gd name="connsiteY15" fmla="*/ 219003 h 968938"/>
              <a:gd name="connsiteX16" fmla="*/ 134732 w 970530"/>
              <a:gd name="connsiteY16" fmla="*/ 222086 h 968938"/>
              <a:gd name="connsiteX17" fmla="*/ 136626 w 970530"/>
              <a:gd name="connsiteY17" fmla="*/ 222086 h 968938"/>
              <a:gd name="connsiteX18" fmla="*/ 130253 w 970530"/>
              <a:gd name="connsiteY18" fmla="*/ 211715 h 968938"/>
              <a:gd name="connsiteX19" fmla="*/ 127987 w 970530"/>
              <a:gd name="connsiteY19" fmla="*/ 213106 h 968938"/>
              <a:gd name="connsiteX20" fmla="*/ 131108 w 970530"/>
              <a:gd name="connsiteY20" fmla="*/ 213106 h 968938"/>
              <a:gd name="connsiteX21" fmla="*/ 125752 w 970530"/>
              <a:gd name="connsiteY21" fmla="*/ 210023 h 968938"/>
              <a:gd name="connsiteX22" fmla="*/ 125752 w 970530"/>
              <a:gd name="connsiteY22" fmla="*/ 213106 h 968938"/>
              <a:gd name="connsiteX23" fmla="*/ 127646 w 970530"/>
              <a:gd name="connsiteY23" fmla="*/ 213106 h 968938"/>
              <a:gd name="connsiteX24" fmla="*/ 121272 w 970530"/>
              <a:gd name="connsiteY24" fmla="*/ 202733 h 968938"/>
              <a:gd name="connsiteX25" fmla="*/ 119005 w 970530"/>
              <a:gd name="connsiteY25" fmla="*/ 204126 h 968938"/>
              <a:gd name="connsiteX26" fmla="*/ 122128 w 970530"/>
              <a:gd name="connsiteY26" fmla="*/ 204126 h 968938"/>
              <a:gd name="connsiteX27" fmla="*/ 116771 w 970530"/>
              <a:gd name="connsiteY27" fmla="*/ 201042 h 968938"/>
              <a:gd name="connsiteX28" fmla="*/ 116771 w 970530"/>
              <a:gd name="connsiteY28" fmla="*/ 204126 h 968938"/>
              <a:gd name="connsiteX29" fmla="*/ 118666 w 970530"/>
              <a:gd name="connsiteY29" fmla="*/ 204126 h 968938"/>
              <a:gd name="connsiteX30" fmla="*/ 112292 w 970530"/>
              <a:gd name="connsiteY30" fmla="*/ 193754 h 968938"/>
              <a:gd name="connsiteX31" fmla="*/ 111919 w 970530"/>
              <a:gd name="connsiteY31" fmla="*/ 193983 h 968938"/>
              <a:gd name="connsiteX32" fmla="*/ 111919 w 970530"/>
              <a:gd name="connsiteY32" fmla="*/ 195145 h 968938"/>
              <a:gd name="connsiteX33" fmla="*/ 113147 w 970530"/>
              <a:gd name="connsiteY33" fmla="*/ 195145 h 968938"/>
              <a:gd name="connsiteX34" fmla="*/ 233958 w 970530"/>
              <a:gd name="connsiteY34" fmla="*/ 0 h 968938"/>
              <a:gd name="connsiteX35" fmla="*/ 320874 w 970530"/>
              <a:gd name="connsiteY35" fmla="*/ 8930 h 968938"/>
              <a:gd name="connsiteX36" fmla="*/ 315034 w 970530"/>
              <a:gd name="connsiteY36" fmla="*/ 21406 h 968938"/>
              <a:gd name="connsiteX37" fmla="*/ 325726 w 970530"/>
              <a:gd name="connsiteY37" fmla="*/ 22505 h 968938"/>
              <a:gd name="connsiteX38" fmla="*/ 322127 w 970530"/>
              <a:gd name="connsiteY38" fmla="*/ 30193 h 968938"/>
              <a:gd name="connsiteX39" fmla="*/ 334707 w 970530"/>
              <a:gd name="connsiteY39" fmla="*/ 31486 h 968938"/>
              <a:gd name="connsiteX40" fmla="*/ 331109 w 970530"/>
              <a:gd name="connsiteY40" fmla="*/ 39174 h 968938"/>
              <a:gd name="connsiteX41" fmla="*/ 343687 w 970530"/>
              <a:gd name="connsiteY41" fmla="*/ 40466 h 968938"/>
              <a:gd name="connsiteX42" fmla="*/ 340089 w 970530"/>
              <a:gd name="connsiteY42" fmla="*/ 48154 h 968938"/>
              <a:gd name="connsiteX43" fmla="*/ 352667 w 970530"/>
              <a:gd name="connsiteY43" fmla="*/ 49446 h 968938"/>
              <a:gd name="connsiteX44" fmla="*/ 349069 w 970530"/>
              <a:gd name="connsiteY44" fmla="*/ 57134 h 968938"/>
              <a:gd name="connsiteX45" fmla="*/ 361647 w 970530"/>
              <a:gd name="connsiteY45" fmla="*/ 58426 h 968938"/>
              <a:gd name="connsiteX46" fmla="*/ 358622 w 970530"/>
              <a:gd name="connsiteY46" fmla="*/ 64889 h 968938"/>
              <a:gd name="connsiteX47" fmla="*/ 370285 w 970530"/>
              <a:gd name="connsiteY47" fmla="*/ 64889 h 968938"/>
              <a:gd name="connsiteX48" fmla="*/ 370285 w 970530"/>
              <a:gd name="connsiteY48" fmla="*/ 67372 h 968938"/>
              <a:gd name="connsiteX49" fmla="*/ 370628 w 970530"/>
              <a:gd name="connsiteY49" fmla="*/ 67407 h 968938"/>
              <a:gd name="connsiteX50" fmla="*/ 370285 w 970530"/>
              <a:gd name="connsiteY50" fmla="*/ 68140 h 968938"/>
              <a:gd name="connsiteX51" fmla="*/ 370285 w 970530"/>
              <a:gd name="connsiteY51" fmla="*/ 75429 h 968938"/>
              <a:gd name="connsiteX52" fmla="*/ 379608 w 970530"/>
              <a:gd name="connsiteY52" fmla="*/ 76387 h 968938"/>
              <a:gd name="connsiteX53" fmla="*/ 376010 w 970530"/>
              <a:gd name="connsiteY53" fmla="*/ 84075 h 968938"/>
              <a:gd name="connsiteX54" fmla="*/ 388588 w 970530"/>
              <a:gd name="connsiteY54" fmla="*/ 85367 h 968938"/>
              <a:gd name="connsiteX55" fmla="*/ 384990 w 970530"/>
              <a:gd name="connsiteY55" fmla="*/ 93055 h 968938"/>
              <a:gd name="connsiteX56" fmla="*/ 397568 w 970530"/>
              <a:gd name="connsiteY56" fmla="*/ 94347 h 968938"/>
              <a:gd name="connsiteX57" fmla="*/ 393969 w 970530"/>
              <a:gd name="connsiteY57" fmla="*/ 102035 h 968938"/>
              <a:gd name="connsiteX58" fmla="*/ 406549 w 970530"/>
              <a:gd name="connsiteY58" fmla="*/ 103328 h 968938"/>
              <a:gd name="connsiteX59" fmla="*/ 402951 w 970530"/>
              <a:gd name="connsiteY59" fmla="*/ 111015 h 968938"/>
              <a:gd name="connsiteX60" fmla="*/ 415529 w 970530"/>
              <a:gd name="connsiteY60" fmla="*/ 112308 h 968938"/>
              <a:gd name="connsiteX61" fmla="*/ 413482 w 970530"/>
              <a:gd name="connsiteY61" fmla="*/ 116681 h 968938"/>
              <a:gd name="connsiteX62" fmla="*/ 478036 w 970530"/>
              <a:gd name="connsiteY62" fmla="*/ 116681 h 968938"/>
              <a:gd name="connsiteX63" fmla="*/ 478036 w 970530"/>
              <a:gd name="connsiteY63" fmla="*/ 10120 h 968938"/>
              <a:gd name="connsiteX64" fmla="*/ 551260 w 970530"/>
              <a:gd name="connsiteY64" fmla="*/ 10120 h 968938"/>
              <a:gd name="connsiteX65" fmla="*/ 551260 w 970530"/>
              <a:gd name="connsiteY65" fmla="*/ 23695 h 968938"/>
              <a:gd name="connsiteX66" fmla="*/ 556112 w 970530"/>
              <a:gd name="connsiteY66" fmla="*/ 23695 h 968938"/>
              <a:gd name="connsiteX67" fmla="*/ 556112 w 970530"/>
              <a:gd name="connsiteY67" fmla="*/ 32676 h 968938"/>
              <a:gd name="connsiteX68" fmla="*/ 565093 w 970530"/>
              <a:gd name="connsiteY68" fmla="*/ 32676 h 968938"/>
              <a:gd name="connsiteX69" fmla="*/ 565093 w 970530"/>
              <a:gd name="connsiteY69" fmla="*/ 41656 h 968938"/>
              <a:gd name="connsiteX70" fmla="*/ 574073 w 970530"/>
              <a:gd name="connsiteY70" fmla="*/ 41656 h 968938"/>
              <a:gd name="connsiteX71" fmla="*/ 574073 w 970530"/>
              <a:gd name="connsiteY71" fmla="*/ 50636 h 968938"/>
              <a:gd name="connsiteX72" fmla="*/ 583053 w 970530"/>
              <a:gd name="connsiteY72" fmla="*/ 50636 h 968938"/>
              <a:gd name="connsiteX73" fmla="*/ 583053 w 970530"/>
              <a:gd name="connsiteY73" fmla="*/ 59616 h 968938"/>
              <a:gd name="connsiteX74" fmla="*/ 592033 w 970530"/>
              <a:gd name="connsiteY74" fmla="*/ 59616 h 968938"/>
              <a:gd name="connsiteX75" fmla="*/ 592033 w 970530"/>
              <a:gd name="connsiteY75" fmla="*/ 68597 h 968938"/>
              <a:gd name="connsiteX76" fmla="*/ 601014 w 970530"/>
              <a:gd name="connsiteY76" fmla="*/ 68597 h 968938"/>
              <a:gd name="connsiteX77" fmla="*/ 601014 w 970530"/>
              <a:gd name="connsiteY77" fmla="*/ 77577 h 968938"/>
              <a:gd name="connsiteX78" fmla="*/ 609994 w 970530"/>
              <a:gd name="connsiteY78" fmla="*/ 77577 h 968938"/>
              <a:gd name="connsiteX79" fmla="*/ 609994 w 970530"/>
              <a:gd name="connsiteY79" fmla="*/ 86557 h 968938"/>
              <a:gd name="connsiteX80" fmla="*/ 618974 w 970530"/>
              <a:gd name="connsiteY80" fmla="*/ 86557 h 968938"/>
              <a:gd name="connsiteX81" fmla="*/ 618974 w 970530"/>
              <a:gd name="connsiteY81" fmla="*/ 95537 h 968938"/>
              <a:gd name="connsiteX82" fmla="*/ 627954 w 970530"/>
              <a:gd name="connsiteY82" fmla="*/ 95537 h 968938"/>
              <a:gd name="connsiteX83" fmla="*/ 627954 w 970530"/>
              <a:gd name="connsiteY83" fmla="*/ 104518 h 968938"/>
              <a:gd name="connsiteX84" fmla="*/ 636935 w 970530"/>
              <a:gd name="connsiteY84" fmla="*/ 104518 h 968938"/>
              <a:gd name="connsiteX85" fmla="*/ 636935 w 970530"/>
              <a:gd name="connsiteY85" fmla="*/ 113498 h 968938"/>
              <a:gd name="connsiteX86" fmla="*/ 645915 w 970530"/>
              <a:gd name="connsiteY86" fmla="*/ 113498 h 968938"/>
              <a:gd name="connsiteX87" fmla="*/ 645915 w 970530"/>
              <a:gd name="connsiteY87" fmla="*/ 122478 h 968938"/>
              <a:gd name="connsiteX88" fmla="*/ 654895 w 970530"/>
              <a:gd name="connsiteY88" fmla="*/ 122478 h 968938"/>
              <a:gd name="connsiteX89" fmla="*/ 654895 w 970530"/>
              <a:gd name="connsiteY89" fmla="*/ 131458 h 968938"/>
              <a:gd name="connsiteX90" fmla="*/ 663875 w 970530"/>
              <a:gd name="connsiteY90" fmla="*/ 131458 h 968938"/>
              <a:gd name="connsiteX91" fmla="*/ 663875 w 970530"/>
              <a:gd name="connsiteY91" fmla="*/ 140439 h 968938"/>
              <a:gd name="connsiteX92" fmla="*/ 672856 w 970530"/>
              <a:gd name="connsiteY92" fmla="*/ 140439 h 968938"/>
              <a:gd name="connsiteX93" fmla="*/ 672856 w 970530"/>
              <a:gd name="connsiteY93" fmla="*/ 149419 h 968938"/>
              <a:gd name="connsiteX94" fmla="*/ 681836 w 970530"/>
              <a:gd name="connsiteY94" fmla="*/ 149419 h 968938"/>
              <a:gd name="connsiteX95" fmla="*/ 681836 w 970530"/>
              <a:gd name="connsiteY95" fmla="*/ 158399 h 968938"/>
              <a:gd name="connsiteX96" fmla="*/ 690816 w 970530"/>
              <a:gd name="connsiteY96" fmla="*/ 158399 h 968938"/>
              <a:gd name="connsiteX97" fmla="*/ 690816 w 970530"/>
              <a:gd name="connsiteY97" fmla="*/ 167379 h 968938"/>
              <a:gd name="connsiteX98" fmla="*/ 699796 w 970530"/>
              <a:gd name="connsiteY98" fmla="*/ 167379 h 968938"/>
              <a:gd name="connsiteX99" fmla="*/ 699796 w 970530"/>
              <a:gd name="connsiteY99" fmla="*/ 176360 h 968938"/>
              <a:gd name="connsiteX100" fmla="*/ 708777 w 970530"/>
              <a:gd name="connsiteY100" fmla="*/ 176360 h 968938"/>
              <a:gd name="connsiteX101" fmla="*/ 708777 w 970530"/>
              <a:gd name="connsiteY101" fmla="*/ 185340 h 968938"/>
              <a:gd name="connsiteX102" fmla="*/ 717757 w 970530"/>
              <a:gd name="connsiteY102" fmla="*/ 185340 h 968938"/>
              <a:gd name="connsiteX103" fmla="*/ 717757 w 970530"/>
              <a:gd name="connsiteY103" fmla="*/ 194320 h 968938"/>
              <a:gd name="connsiteX104" fmla="*/ 726737 w 970530"/>
              <a:gd name="connsiteY104" fmla="*/ 194320 h 968938"/>
              <a:gd name="connsiteX105" fmla="*/ 726737 w 970530"/>
              <a:gd name="connsiteY105" fmla="*/ 203300 h 968938"/>
              <a:gd name="connsiteX106" fmla="*/ 735717 w 970530"/>
              <a:gd name="connsiteY106" fmla="*/ 203300 h 968938"/>
              <a:gd name="connsiteX107" fmla="*/ 735717 w 970530"/>
              <a:gd name="connsiteY107" fmla="*/ 212280 h 968938"/>
              <a:gd name="connsiteX108" fmla="*/ 744697 w 970530"/>
              <a:gd name="connsiteY108" fmla="*/ 212280 h 968938"/>
              <a:gd name="connsiteX109" fmla="*/ 744697 w 970530"/>
              <a:gd name="connsiteY109" fmla="*/ 221261 h 968938"/>
              <a:gd name="connsiteX110" fmla="*/ 753678 w 970530"/>
              <a:gd name="connsiteY110" fmla="*/ 221261 h 968938"/>
              <a:gd name="connsiteX111" fmla="*/ 753678 w 970530"/>
              <a:gd name="connsiteY111" fmla="*/ 230241 h 968938"/>
              <a:gd name="connsiteX112" fmla="*/ 762658 w 970530"/>
              <a:gd name="connsiteY112" fmla="*/ 230241 h 968938"/>
              <a:gd name="connsiteX113" fmla="*/ 762658 w 970530"/>
              <a:gd name="connsiteY113" fmla="*/ 239221 h 968938"/>
              <a:gd name="connsiteX114" fmla="*/ 771638 w 970530"/>
              <a:gd name="connsiteY114" fmla="*/ 239221 h 968938"/>
              <a:gd name="connsiteX115" fmla="*/ 771638 w 970530"/>
              <a:gd name="connsiteY115" fmla="*/ 248202 h 968938"/>
              <a:gd name="connsiteX116" fmla="*/ 780619 w 970530"/>
              <a:gd name="connsiteY116" fmla="*/ 248202 h 968938"/>
              <a:gd name="connsiteX117" fmla="*/ 780619 w 970530"/>
              <a:gd name="connsiteY117" fmla="*/ 256174 h 968938"/>
              <a:gd name="connsiteX118" fmla="*/ 781627 w 970530"/>
              <a:gd name="connsiteY118" fmla="*/ 257182 h 968938"/>
              <a:gd name="connsiteX119" fmla="*/ 789599 w 970530"/>
              <a:gd name="connsiteY119" fmla="*/ 257182 h 968938"/>
              <a:gd name="connsiteX120" fmla="*/ 789599 w 970530"/>
              <a:gd name="connsiteY120" fmla="*/ 265154 h 968938"/>
              <a:gd name="connsiteX121" fmla="*/ 790607 w 970530"/>
              <a:gd name="connsiteY121" fmla="*/ 266162 h 968938"/>
              <a:gd name="connsiteX122" fmla="*/ 798579 w 970530"/>
              <a:gd name="connsiteY122" fmla="*/ 266162 h 968938"/>
              <a:gd name="connsiteX123" fmla="*/ 798579 w 970530"/>
              <a:gd name="connsiteY123" fmla="*/ 274134 h 968938"/>
              <a:gd name="connsiteX124" fmla="*/ 799588 w 970530"/>
              <a:gd name="connsiteY124" fmla="*/ 275143 h 968938"/>
              <a:gd name="connsiteX125" fmla="*/ 807560 w 970530"/>
              <a:gd name="connsiteY125" fmla="*/ 275143 h 968938"/>
              <a:gd name="connsiteX126" fmla="*/ 807560 w 970530"/>
              <a:gd name="connsiteY126" fmla="*/ 283115 h 968938"/>
              <a:gd name="connsiteX127" fmla="*/ 970530 w 970530"/>
              <a:gd name="connsiteY127" fmla="*/ 446085 h 968938"/>
              <a:gd name="connsiteX128" fmla="*/ 934646 w 970530"/>
              <a:gd name="connsiteY128" fmla="*/ 561686 h 968938"/>
              <a:gd name="connsiteX129" fmla="*/ 438360 w 970530"/>
              <a:gd name="connsiteY129" fmla="*/ 968734 h 968938"/>
              <a:gd name="connsiteX130" fmla="*/ 436340 w 970530"/>
              <a:gd name="connsiteY130" fmla="*/ 968938 h 968938"/>
              <a:gd name="connsiteX131" fmla="*/ 246591 w 970530"/>
              <a:gd name="connsiteY131" fmla="*/ 779189 h 968938"/>
              <a:gd name="connsiteX132" fmla="*/ 248087 w 970530"/>
              <a:gd name="connsiteY132" fmla="*/ 777693 h 968938"/>
              <a:gd name="connsiteX133" fmla="*/ 240094 w 970530"/>
              <a:gd name="connsiteY133" fmla="*/ 768036 h 968938"/>
              <a:gd name="connsiteX134" fmla="*/ 239176 w 970530"/>
              <a:gd name="connsiteY134" fmla="*/ 768797 h 968938"/>
              <a:gd name="connsiteX135" fmla="*/ 231114 w 970530"/>
              <a:gd name="connsiteY135" fmla="*/ 759056 h 968938"/>
              <a:gd name="connsiteX136" fmla="*/ 230196 w 970530"/>
              <a:gd name="connsiteY136" fmla="*/ 759817 h 968938"/>
              <a:gd name="connsiteX137" fmla="*/ 222134 w 970530"/>
              <a:gd name="connsiteY137" fmla="*/ 750076 h 968938"/>
              <a:gd name="connsiteX138" fmla="*/ 221216 w 970530"/>
              <a:gd name="connsiteY138" fmla="*/ 750837 h 968938"/>
              <a:gd name="connsiteX139" fmla="*/ 213153 w 970530"/>
              <a:gd name="connsiteY139" fmla="*/ 741094 h 968938"/>
              <a:gd name="connsiteX140" fmla="*/ 212235 w 970530"/>
              <a:gd name="connsiteY140" fmla="*/ 741856 h 968938"/>
              <a:gd name="connsiteX141" fmla="*/ 204173 w 970530"/>
              <a:gd name="connsiteY141" fmla="*/ 732115 h 968938"/>
              <a:gd name="connsiteX142" fmla="*/ 203255 w 970530"/>
              <a:gd name="connsiteY142" fmla="*/ 732876 h 968938"/>
              <a:gd name="connsiteX143" fmla="*/ 195193 w 970530"/>
              <a:gd name="connsiteY143" fmla="*/ 723135 h 968938"/>
              <a:gd name="connsiteX144" fmla="*/ 194275 w 970530"/>
              <a:gd name="connsiteY144" fmla="*/ 723896 h 968938"/>
              <a:gd name="connsiteX145" fmla="*/ 186213 w 970530"/>
              <a:gd name="connsiteY145" fmla="*/ 714155 h 968938"/>
              <a:gd name="connsiteX146" fmla="*/ 185295 w 970530"/>
              <a:gd name="connsiteY146" fmla="*/ 714916 h 968938"/>
              <a:gd name="connsiteX147" fmla="*/ 177232 w 970530"/>
              <a:gd name="connsiteY147" fmla="*/ 705173 h 968938"/>
              <a:gd name="connsiteX148" fmla="*/ 176314 w 970530"/>
              <a:gd name="connsiteY148" fmla="*/ 705935 h 968938"/>
              <a:gd name="connsiteX149" fmla="*/ 168252 w 970530"/>
              <a:gd name="connsiteY149" fmla="*/ 696194 h 968938"/>
              <a:gd name="connsiteX150" fmla="*/ 167334 w 970530"/>
              <a:gd name="connsiteY150" fmla="*/ 696955 h 968938"/>
              <a:gd name="connsiteX151" fmla="*/ 159272 w 970530"/>
              <a:gd name="connsiteY151" fmla="*/ 687214 h 968938"/>
              <a:gd name="connsiteX152" fmla="*/ 158354 w 970530"/>
              <a:gd name="connsiteY152" fmla="*/ 687975 h 968938"/>
              <a:gd name="connsiteX153" fmla="*/ 150292 w 970530"/>
              <a:gd name="connsiteY153" fmla="*/ 678234 h 968938"/>
              <a:gd name="connsiteX154" fmla="*/ 149374 w 970530"/>
              <a:gd name="connsiteY154" fmla="*/ 678995 h 968938"/>
              <a:gd name="connsiteX155" fmla="*/ 141311 w 970530"/>
              <a:gd name="connsiteY155" fmla="*/ 669252 h 968938"/>
              <a:gd name="connsiteX156" fmla="*/ 140393 w 970530"/>
              <a:gd name="connsiteY156" fmla="*/ 670014 h 968938"/>
              <a:gd name="connsiteX157" fmla="*/ 132331 w 970530"/>
              <a:gd name="connsiteY157" fmla="*/ 660273 h 968938"/>
              <a:gd name="connsiteX158" fmla="*/ 131413 w 970530"/>
              <a:gd name="connsiteY158" fmla="*/ 661034 h 968938"/>
              <a:gd name="connsiteX159" fmla="*/ 123351 w 970530"/>
              <a:gd name="connsiteY159" fmla="*/ 651293 h 968938"/>
              <a:gd name="connsiteX160" fmla="*/ 122433 w 970530"/>
              <a:gd name="connsiteY160" fmla="*/ 652054 h 968938"/>
              <a:gd name="connsiteX161" fmla="*/ 114371 w 970530"/>
              <a:gd name="connsiteY161" fmla="*/ 642313 h 968938"/>
              <a:gd name="connsiteX162" fmla="*/ 113453 w 970530"/>
              <a:gd name="connsiteY162" fmla="*/ 643074 h 968938"/>
              <a:gd name="connsiteX163" fmla="*/ 105390 w 970530"/>
              <a:gd name="connsiteY163" fmla="*/ 633331 h 968938"/>
              <a:gd name="connsiteX164" fmla="*/ 104472 w 970530"/>
              <a:gd name="connsiteY164" fmla="*/ 634093 h 968938"/>
              <a:gd name="connsiteX165" fmla="*/ 96410 w 970530"/>
              <a:gd name="connsiteY165" fmla="*/ 624352 h 968938"/>
              <a:gd name="connsiteX166" fmla="*/ 95492 w 970530"/>
              <a:gd name="connsiteY166" fmla="*/ 625113 h 968938"/>
              <a:gd name="connsiteX167" fmla="*/ 87430 w 970530"/>
              <a:gd name="connsiteY167" fmla="*/ 615372 h 968938"/>
              <a:gd name="connsiteX168" fmla="*/ 86512 w 970530"/>
              <a:gd name="connsiteY168" fmla="*/ 616133 h 968938"/>
              <a:gd name="connsiteX169" fmla="*/ 78450 w 970530"/>
              <a:gd name="connsiteY169" fmla="*/ 606392 h 968938"/>
              <a:gd name="connsiteX170" fmla="*/ 77532 w 970530"/>
              <a:gd name="connsiteY170" fmla="*/ 607153 h 968938"/>
              <a:gd name="connsiteX171" fmla="*/ 69469 w 970530"/>
              <a:gd name="connsiteY171" fmla="*/ 597410 h 968938"/>
              <a:gd name="connsiteX172" fmla="*/ 68551 w 970530"/>
              <a:gd name="connsiteY172" fmla="*/ 598172 h 968938"/>
              <a:gd name="connsiteX173" fmla="*/ 25688 w 970530"/>
              <a:gd name="connsiteY173" fmla="*/ 546380 h 968938"/>
              <a:gd name="connsiteX174" fmla="*/ 28430 w 970530"/>
              <a:gd name="connsiteY174" fmla="*/ 541981 h 968938"/>
              <a:gd name="connsiteX175" fmla="*/ 20836 w 970530"/>
              <a:gd name="connsiteY175" fmla="*/ 532805 h 968938"/>
              <a:gd name="connsiteX176" fmla="*/ 39886 w 970530"/>
              <a:gd name="connsiteY176" fmla="*/ 482798 h 968938"/>
              <a:gd name="connsiteX177" fmla="*/ 39886 w 970530"/>
              <a:gd name="connsiteY177" fmla="*/ 299477 h 968938"/>
              <a:gd name="connsiteX178" fmla="*/ 31793 w 970530"/>
              <a:gd name="connsiteY178" fmla="*/ 299477 h 968938"/>
              <a:gd name="connsiteX179" fmla="*/ 31793 w 970530"/>
              <a:gd name="connsiteY179" fmla="*/ 290497 h 968938"/>
              <a:gd name="connsiteX180" fmla="*/ 22813 w 970530"/>
              <a:gd name="connsiteY180" fmla="*/ 290497 h 968938"/>
              <a:gd name="connsiteX181" fmla="*/ 22813 w 970530"/>
              <a:gd name="connsiteY181" fmla="*/ 281517 h 968938"/>
              <a:gd name="connsiteX182" fmla="*/ 13833 w 970530"/>
              <a:gd name="connsiteY182" fmla="*/ 281517 h 968938"/>
              <a:gd name="connsiteX183" fmla="*/ 13833 w 970530"/>
              <a:gd name="connsiteY183" fmla="*/ 272536 h 968938"/>
              <a:gd name="connsiteX184" fmla="*/ 4852 w 970530"/>
              <a:gd name="connsiteY184" fmla="*/ 272536 h 968938"/>
              <a:gd name="connsiteX185" fmla="*/ 4852 w 970530"/>
              <a:gd name="connsiteY185" fmla="*/ 258961 h 968938"/>
              <a:gd name="connsiteX186" fmla="*/ 0 w 970530"/>
              <a:gd name="connsiteY186" fmla="*/ 258961 h 968938"/>
              <a:gd name="connsiteX187" fmla="*/ 0 w 970530"/>
              <a:gd name="connsiteY187" fmla="*/ 181570 h 968938"/>
              <a:gd name="connsiteX188" fmla="*/ 97882 w 970530"/>
              <a:gd name="connsiteY188" fmla="*/ 181570 h 968938"/>
              <a:gd name="connsiteX189" fmla="*/ 94332 w 970530"/>
              <a:gd name="connsiteY189" fmla="*/ 175794 h 968938"/>
              <a:gd name="connsiteX190" fmla="*/ 91819 w 970530"/>
              <a:gd name="connsiteY190" fmla="*/ 177337 h 968938"/>
              <a:gd name="connsiteX191" fmla="*/ 85351 w 970530"/>
              <a:gd name="connsiteY191" fmla="*/ 166812 h 968938"/>
              <a:gd name="connsiteX192" fmla="*/ 82838 w 970530"/>
              <a:gd name="connsiteY192" fmla="*/ 168356 h 968938"/>
              <a:gd name="connsiteX193" fmla="*/ 17354 w 970530"/>
              <a:gd name="connsiteY193" fmla="*/ 61795 h 968938"/>
              <a:gd name="connsiteX194" fmla="*/ 19904 w 970530"/>
              <a:gd name="connsiteY194" fmla="*/ 60265 h 968938"/>
              <a:gd name="connsiteX195" fmla="*/ 12502 w 970530"/>
              <a:gd name="connsiteY195" fmla="*/ 48220 h 968938"/>
              <a:gd name="connsiteX196" fmla="*/ 75010 w 970530"/>
              <a:gd name="connsiteY196" fmla="*/ 10716 h 968938"/>
              <a:gd name="connsiteX197" fmla="*/ 97120 w 970530"/>
              <a:gd name="connsiteY197" fmla="*/ 42673 h 968938"/>
              <a:gd name="connsiteX198" fmla="*/ 97823 w 970530"/>
              <a:gd name="connsiteY198" fmla="*/ 42252 h 968938"/>
              <a:gd name="connsiteX199" fmla="*/ 104847 w 970530"/>
              <a:gd name="connsiteY199" fmla="*/ 52405 h 968938"/>
              <a:gd name="connsiteX200" fmla="*/ 106803 w 970530"/>
              <a:gd name="connsiteY200" fmla="*/ 51232 h 968938"/>
              <a:gd name="connsiteX201" fmla="*/ 113827 w 970530"/>
              <a:gd name="connsiteY201" fmla="*/ 61385 h 968938"/>
              <a:gd name="connsiteX202" fmla="*/ 115783 w 970530"/>
              <a:gd name="connsiteY202" fmla="*/ 60212 h 968938"/>
              <a:gd name="connsiteX203" fmla="*/ 122808 w 970530"/>
              <a:gd name="connsiteY203" fmla="*/ 70366 h 968938"/>
              <a:gd name="connsiteX204" fmla="*/ 124764 w 970530"/>
              <a:gd name="connsiteY204" fmla="*/ 69193 h 968938"/>
              <a:gd name="connsiteX205" fmla="*/ 131788 w 970530"/>
              <a:gd name="connsiteY205" fmla="*/ 79346 h 968938"/>
              <a:gd name="connsiteX206" fmla="*/ 133744 w 970530"/>
              <a:gd name="connsiteY206" fmla="*/ 78173 h 968938"/>
              <a:gd name="connsiteX207" fmla="*/ 140768 w 970530"/>
              <a:gd name="connsiteY207" fmla="*/ 88326 h 968938"/>
              <a:gd name="connsiteX208" fmla="*/ 142724 w 970530"/>
              <a:gd name="connsiteY208" fmla="*/ 87153 h 968938"/>
              <a:gd name="connsiteX209" fmla="*/ 149748 w 970530"/>
              <a:gd name="connsiteY209" fmla="*/ 97306 h 968938"/>
              <a:gd name="connsiteX210" fmla="*/ 151704 w 970530"/>
              <a:gd name="connsiteY210" fmla="*/ 96133 h 968938"/>
              <a:gd name="connsiteX211" fmla="*/ 158729 w 970530"/>
              <a:gd name="connsiteY211" fmla="*/ 106287 h 968938"/>
              <a:gd name="connsiteX212" fmla="*/ 160685 w 970530"/>
              <a:gd name="connsiteY212" fmla="*/ 105114 h 968938"/>
              <a:gd name="connsiteX213" fmla="*/ 160735 w 970530"/>
              <a:gd name="connsiteY213" fmla="*/ 105186 h 968938"/>
              <a:gd name="connsiteX214" fmla="*/ 160735 w 970530"/>
              <a:gd name="connsiteY214" fmla="*/ 64889 h 968938"/>
              <a:gd name="connsiteX215" fmla="*/ 216396 w 970530"/>
              <a:gd name="connsiteY215" fmla="*/ 64889 h 968938"/>
              <a:gd name="connsiteX216" fmla="*/ 233958 w 970530"/>
              <a:gd name="connsiteY216" fmla="*/ 0 h 9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970530" h="968938">
                <a:moveTo>
                  <a:pt x="157193" y="238654"/>
                </a:moveTo>
                <a:lnTo>
                  <a:pt x="154926" y="240047"/>
                </a:lnTo>
                <a:lnTo>
                  <a:pt x="158049" y="240047"/>
                </a:lnTo>
                <a:close/>
                <a:moveTo>
                  <a:pt x="152692" y="236963"/>
                </a:moveTo>
                <a:lnTo>
                  <a:pt x="152692" y="240047"/>
                </a:lnTo>
                <a:lnTo>
                  <a:pt x="154587" y="240047"/>
                </a:lnTo>
                <a:close/>
                <a:moveTo>
                  <a:pt x="148213" y="229675"/>
                </a:moveTo>
                <a:lnTo>
                  <a:pt x="145947" y="231066"/>
                </a:lnTo>
                <a:lnTo>
                  <a:pt x="149068" y="231066"/>
                </a:lnTo>
                <a:close/>
                <a:moveTo>
                  <a:pt x="143712" y="227983"/>
                </a:moveTo>
                <a:lnTo>
                  <a:pt x="143712" y="231066"/>
                </a:lnTo>
                <a:lnTo>
                  <a:pt x="145606" y="231066"/>
                </a:lnTo>
                <a:close/>
                <a:moveTo>
                  <a:pt x="139233" y="220695"/>
                </a:moveTo>
                <a:lnTo>
                  <a:pt x="136967" y="222086"/>
                </a:lnTo>
                <a:lnTo>
                  <a:pt x="140088" y="222086"/>
                </a:lnTo>
                <a:close/>
                <a:moveTo>
                  <a:pt x="134732" y="219003"/>
                </a:moveTo>
                <a:lnTo>
                  <a:pt x="134732" y="222086"/>
                </a:lnTo>
                <a:lnTo>
                  <a:pt x="136626" y="222086"/>
                </a:lnTo>
                <a:close/>
                <a:moveTo>
                  <a:pt x="130253" y="211715"/>
                </a:moveTo>
                <a:lnTo>
                  <a:pt x="127987" y="213106"/>
                </a:lnTo>
                <a:lnTo>
                  <a:pt x="131108" y="213106"/>
                </a:lnTo>
                <a:close/>
                <a:moveTo>
                  <a:pt x="125752" y="210023"/>
                </a:moveTo>
                <a:lnTo>
                  <a:pt x="125752" y="213106"/>
                </a:lnTo>
                <a:lnTo>
                  <a:pt x="127646" y="213106"/>
                </a:lnTo>
                <a:close/>
                <a:moveTo>
                  <a:pt x="121272" y="202733"/>
                </a:moveTo>
                <a:lnTo>
                  <a:pt x="119005" y="204126"/>
                </a:lnTo>
                <a:lnTo>
                  <a:pt x="122128" y="204126"/>
                </a:lnTo>
                <a:close/>
                <a:moveTo>
                  <a:pt x="116771" y="201042"/>
                </a:moveTo>
                <a:lnTo>
                  <a:pt x="116771" y="204126"/>
                </a:lnTo>
                <a:lnTo>
                  <a:pt x="118666" y="204126"/>
                </a:lnTo>
                <a:close/>
                <a:moveTo>
                  <a:pt x="112292" y="193754"/>
                </a:moveTo>
                <a:lnTo>
                  <a:pt x="111919" y="193983"/>
                </a:lnTo>
                <a:lnTo>
                  <a:pt x="111919" y="195145"/>
                </a:lnTo>
                <a:lnTo>
                  <a:pt x="113147" y="195145"/>
                </a:lnTo>
                <a:close/>
                <a:moveTo>
                  <a:pt x="233958" y="0"/>
                </a:moveTo>
                <a:lnTo>
                  <a:pt x="320874" y="8930"/>
                </a:lnTo>
                <a:lnTo>
                  <a:pt x="315034" y="21406"/>
                </a:lnTo>
                <a:lnTo>
                  <a:pt x="325726" y="22505"/>
                </a:lnTo>
                <a:lnTo>
                  <a:pt x="322127" y="30193"/>
                </a:lnTo>
                <a:lnTo>
                  <a:pt x="334707" y="31486"/>
                </a:lnTo>
                <a:lnTo>
                  <a:pt x="331109" y="39174"/>
                </a:lnTo>
                <a:lnTo>
                  <a:pt x="343687" y="40466"/>
                </a:lnTo>
                <a:lnTo>
                  <a:pt x="340089" y="48154"/>
                </a:lnTo>
                <a:lnTo>
                  <a:pt x="352667" y="49446"/>
                </a:lnTo>
                <a:lnTo>
                  <a:pt x="349069" y="57134"/>
                </a:lnTo>
                <a:lnTo>
                  <a:pt x="361647" y="58426"/>
                </a:lnTo>
                <a:lnTo>
                  <a:pt x="358622" y="64889"/>
                </a:lnTo>
                <a:lnTo>
                  <a:pt x="370285" y="64889"/>
                </a:lnTo>
                <a:lnTo>
                  <a:pt x="370285" y="67372"/>
                </a:lnTo>
                <a:lnTo>
                  <a:pt x="370628" y="67407"/>
                </a:lnTo>
                <a:lnTo>
                  <a:pt x="370285" y="68140"/>
                </a:lnTo>
                <a:lnTo>
                  <a:pt x="370285" y="75429"/>
                </a:lnTo>
                <a:lnTo>
                  <a:pt x="379608" y="76387"/>
                </a:lnTo>
                <a:lnTo>
                  <a:pt x="376010" y="84075"/>
                </a:lnTo>
                <a:lnTo>
                  <a:pt x="388588" y="85367"/>
                </a:lnTo>
                <a:lnTo>
                  <a:pt x="384990" y="93055"/>
                </a:lnTo>
                <a:lnTo>
                  <a:pt x="397568" y="94347"/>
                </a:lnTo>
                <a:lnTo>
                  <a:pt x="393969" y="102035"/>
                </a:lnTo>
                <a:lnTo>
                  <a:pt x="406549" y="103328"/>
                </a:lnTo>
                <a:lnTo>
                  <a:pt x="402951" y="111015"/>
                </a:lnTo>
                <a:lnTo>
                  <a:pt x="415529" y="112308"/>
                </a:lnTo>
                <a:lnTo>
                  <a:pt x="413482" y="116681"/>
                </a:lnTo>
                <a:lnTo>
                  <a:pt x="478036" y="116681"/>
                </a:lnTo>
                <a:lnTo>
                  <a:pt x="478036" y="10120"/>
                </a:lnTo>
                <a:lnTo>
                  <a:pt x="551260" y="10120"/>
                </a:lnTo>
                <a:lnTo>
                  <a:pt x="551260" y="23695"/>
                </a:lnTo>
                <a:lnTo>
                  <a:pt x="556112" y="23695"/>
                </a:lnTo>
                <a:lnTo>
                  <a:pt x="556112" y="32676"/>
                </a:lnTo>
                <a:lnTo>
                  <a:pt x="565093" y="32676"/>
                </a:lnTo>
                <a:lnTo>
                  <a:pt x="565093" y="41656"/>
                </a:lnTo>
                <a:lnTo>
                  <a:pt x="574073" y="41656"/>
                </a:lnTo>
                <a:lnTo>
                  <a:pt x="574073" y="50636"/>
                </a:lnTo>
                <a:lnTo>
                  <a:pt x="583053" y="50636"/>
                </a:lnTo>
                <a:lnTo>
                  <a:pt x="583053" y="59616"/>
                </a:lnTo>
                <a:lnTo>
                  <a:pt x="592033" y="59616"/>
                </a:lnTo>
                <a:lnTo>
                  <a:pt x="592033" y="68597"/>
                </a:lnTo>
                <a:lnTo>
                  <a:pt x="601014" y="68597"/>
                </a:lnTo>
                <a:lnTo>
                  <a:pt x="601014" y="77577"/>
                </a:lnTo>
                <a:lnTo>
                  <a:pt x="609994" y="77577"/>
                </a:lnTo>
                <a:lnTo>
                  <a:pt x="609994" y="86557"/>
                </a:lnTo>
                <a:lnTo>
                  <a:pt x="618974" y="86557"/>
                </a:lnTo>
                <a:lnTo>
                  <a:pt x="618974" y="95537"/>
                </a:lnTo>
                <a:lnTo>
                  <a:pt x="627954" y="95537"/>
                </a:lnTo>
                <a:lnTo>
                  <a:pt x="627954" y="104518"/>
                </a:lnTo>
                <a:lnTo>
                  <a:pt x="636935" y="104518"/>
                </a:lnTo>
                <a:lnTo>
                  <a:pt x="636935" y="113498"/>
                </a:lnTo>
                <a:lnTo>
                  <a:pt x="645915" y="113498"/>
                </a:lnTo>
                <a:lnTo>
                  <a:pt x="645915" y="122478"/>
                </a:lnTo>
                <a:lnTo>
                  <a:pt x="654895" y="122478"/>
                </a:lnTo>
                <a:lnTo>
                  <a:pt x="654895" y="131458"/>
                </a:lnTo>
                <a:lnTo>
                  <a:pt x="663875" y="131458"/>
                </a:lnTo>
                <a:lnTo>
                  <a:pt x="663875" y="140439"/>
                </a:lnTo>
                <a:lnTo>
                  <a:pt x="672856" y="140439"/>
                </a:lnTo>
                <a:lnTo>
                  <a:pt x="672856" y="149419"/>
                </a:lnTo>
                <a:lnTo>
                  <a:pt x="681836" y="149419"/>
                </a:lnTo>
                <a:lnTo>
                  <a:pt x="681836" y="158399"/>
                </a:lnTo>
                <a:lnTo>
                  <a:pt x="690816" y="158399"/>
                </a:lnTo>
                <a:lnTo>
                  <a:pt x="690816" y="167379"/>
                </a:lnTo>
                <a:lnTo>
                  <a:pt x="699796" y="167379"/>
                </a:lnTo>
                <a:lnTo>
                  <a:pt x="699796" y="176360"/>
                </a:lnTo>
                <a:lnTo>
                  <a:pt x="708777" y="176360"/>
                </a:lnTo>
                <a:lnTo>
                  <a:pt x="708777" y="185340"/>
                </a:lnTo>
                <a:lnTo>
                  <a:pt x="717757" y="185340"/>
                </a:lnTo>
                <a:lnTo>
                  <a:pt x="717757" y="194320"/>
                </a:lnTo>
                <a:lnTo>
                  <a:pt x="726737" y="194320"/>
                </a:lnTo>
                <a:lnTo>
                  <a:pt x="726737" y="203300"/>
                </a:lnTo>
                <a:lnTo>
                  <a:pt x="735717" y="203300"/>
                </a:lnTo>
                <a:lnTo>
                  <a:pt x="735717" y="212280"/>
                </a:lnTo>
                <a:lnTo>
                  <a:pt x="744697" y="212280"/>
                </a:lnTo>
                <a:lnTo>
                  <a:pt x="744697" y="221261"/>
                </a:lnTo>
                <a:lnTo>
                  <a:pt x="753678" y="221261"/>
                </a:lnTo>
                <a:lnTo>
                  <a:pt x="753678" y="230241"/>
                </a:lnTo>
                <a:lnTo>
                  <a:pt x="762658" y="230241"/>
                </a:lnTo>
                <a:lnTo>
                  <a:pt x="762658" y="239221"/>
                </a:lnTo>
                <a:lnTo>
                  <a:pt x="771638" y="239221"/>
                </a:lnTo>
                <a:lnTo>
                  <a:pt x="771638" y="248202"/>
                </a:lnTo>
                <a:lnTo>
                  <a:pt x="780619" y="248202"/>
                </a:lnTo>
                <a:lnTo>
                  <a:pt x="780619" y="256174"/>
                </a:lnTo>
                <a:lnTo>
                  <a:pt x="781627" y="257182"/>
                </a:lnTo>
                <a:lnTo>
                  <a:pt x="789599" y="257182"/>
                </a:lnTo>
                <a:lnTo>
                  <a:pt x="789599" y="265154"/>
                </a:lnTo>
                <a:lnTo>
                  <a:pt x="790607" y="266162"/>
                </a:lnTo>
                <a:lnTo>
                  <a:pt x="798579" y="266162"/>
                </a:lnTo>
                <a:lnTo>
                  <a:pt x="798579" y="274134"/>
                </a:lnTo>
                <a:lnTo>
                  <a:pt x="799588" y="275143"/>
                </a:lnTo>
                <a:lnTo>
                  <a:pt x="807560" y="275143"/>
                </a:lnTo>
                <a:lnTo>
                  <a:pt x="807560" y="283115"/>
                </a:lnTo>
                <a:lnTo>
                  <a:pt x="970530" y="446085"/>
                </a:lnTo>
                <a:lnTo>
                  <a:pt x="934646" y="561686"/>
                </a:lnTo>
                <a:cubicBezTo>
                  <a:pt x="847432" y="767882"/>
                  <a:pt x="662752" y="922817"/>
                  <a:pt x="438360" y="968734"/>
                </a:cubicBezTo>
                <a:lnTo>
                  <a:pt x="436340" y="968938"/>
                </a:lnTo>
                <a:lnTo>
                  <a:pt x="246591" y="779189"/>
                </a:lnTo>
                <a:lnTo>
                  <a:pt x="248087" y="777693"/>
                </a:lnTo>
                <a:lnTo>
                  <a:pt x="240094" y="768036"/>
                </a:lnTo>
                <a:lnTo>
                  <a:pt x="239176" y="768797"/>
                </a:lnTo>
                <a:lnTo>
                  <a:pt x="231114" y="759056"/>
                </a:lnTo>
                <a:lnTo>
                  <a:pt x="230196" y="759817"/>
                </a:lnTo>
                <a:lnTo>
                  <a:pt x="222134" y="750076"/>
                </a:lnTo>
                <a:lnTo>
                  <a:pt x="221216" y="750837"/>
                </a:lnTo>
                <a:lnTo>
                  <a:pt x="213153" y="741094"/>
                </a:lnTo>
                <a:lnTo>
                  <a:pt x="212235" y="741856"/>
                </a:lnTo>
                <a:lnTo>
                  <a:pt x="204173" y="732115"/>
                </a:lnTo>
                <a:lnTo>
                  <a:pt x="203255" y="732876"/>
                </a:lnTo>
                <a:lnTo>
                  <a:pt x="195193" y="723135"/>
                </a:lnTo>
                <a:lnTo>
                  <a:pt x="194275" y="723896"/>
                </a:lnTo>
                <a:lnTo>
                  <a:pt x="186213" y="714155"/>
                </a:lnTo>
                <a:lnTo>
                  <a:pt x="185295" y="714916"/>
                </a:lnTo>
                <a:lnTo>
                  <a:pt x="177232" y="705173"/>
                </a:lnTo>
                <a:lnTo>
                  <a:pt x="176314" y="705935"/>
                </a:lnTo>
                <a:lnTo>
                  <a:pt x="168252" y="696194"/>
                </a:lnTo>
                <a:lnTo>
                  <a:pt x="167334" y="696955"/>
                </a:lnTo>
                <a:lnTo>
                  <a:pt x="159272" y="687214"/>
                </a:lnTo>
                <a:lnTo>
                  <a:pt x="158354" y="687975"/>
                </a:lnTo>
                <a:lnTo>
                  <a:pt x="150292" y="678234"/>
                </a:lnTo>
                <a:lnTo>
                  <a:pt x="149374" y="678995"/>
                </a:lnTo>
                <a:lnTo>
                  <a:pt x="141311" y="669252"/>
                </a:lnTo>
                <a:lnTo>
                  <a:pt x="140393" y="670014"/>
                </a:lnTo>
                <a:lnTo>
                  <a:pt x="132331" y="660273"/>
                </a:lnTo>
                <a:lnTo>
                  <a:pt x="131413" y="661034"/>
                </a:lnTo>
                <a:lnTo>
                  <a:pt x="123351" y="651293"/>
                </a:lnTo>
                <a:lnTo>
                  <a:pt x="122433" y="652054"/>
                </a:lnTo>
                <a:lnTo>
                  <a:pt x="114371" y="642313"/>
                </a:lnTo>
                <a:lnTo>
                  <a:pt x="113453" y="643074"/>
                </a:lnTo>
                <a:lnTo>
                  <a:pt x="105390" y="633331"/>
                </a:lnTo>
                <a:lnTo>
                  <a:pt x="104472" y="634093"/>
                </a:lnTo>
                <a:lnTo>
                  <a:pt x="96410" y="624352"/>
                </a:lnTo>
                <a:lnTo>
                  <a:pt x="95492" y="625113"/>
                </a:lnTo>
                <a:lnTo>
                  <a:pt x="87430" y="615372"/>
                </a:lnTo>
                <a:lnTo>
                  <a:pt x="86512" y="616133"/>
                </a:lnTo>
                <a:lnTo>
                  <a:pt x="78450" y="606392"/>
                </a:lnTo>
                <a:lnTo>
                  <a:pt x="77532" y="607153"/>
                </a:lnTo>
                <a:lnTo>
                  <a:pt x="69469" y="597410"/>
                </a:lnTo>
                <a:lnTo>
                  <a:pt x="68551" y="598172"/>
                </a:lnTo>
                <a:lnTo>
                  <a:pt x="25688" y="546380"/>
                </a:lnTo>
                <a:lnTo>
                  <a:pt x="28430" y="541981"/>
                </a:ln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99477"/>
                </a:lnTo>
                <a:lnTo>
                  <a:pt x="31793" y="299477"/>
                </a:lnTo>
                <a:lnTo>
                  <a:pt x="31793" y="290497"/>
                </a:lnTo>
                <a:lnTo>
                  <a:pt x="22813" y="290497"/>
                </a:lnTo>
                <a:lnTo>
                  <a:pt x="22813" y="281517"/>
                </a:lnTo>
                <a:lnTo>
                  <a:pt x="13833" y="281517"/>
                </a:lnTo>
                <a:lnTo>
                  <a:pt x="13833" y="272536"/>
                </a:lnTo>
                <a:lnTo>
                  <a:pt x="4852" y="272536"/>
                </a:lnTo>
                <a:lnTo>
                  <a:pt x="4852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97882" y="181570"/>
                </a:lnTo>
                <a:lnTo>
                  <a:pt x="94332" y="175794"/>
                </a:lnTo>
                <a:lnTo>
                  <a:pt x="91819" y="177337"/>
                </a:lnTo>
                <a:lnTo>
                  <a:pt x="85351" y="166812"/>
                </a:lnTo>
                <a:lnTo>
                  <a:pt x="82838" y="168356"/>
                </a:lnTo>
                <a:cubicBezTo>
                  <a:pt x="62201" y="129859"/>
                  <a:pt x="40372" y="94339"/>
                  <a:pt x="17354" y="61795"/>
                </a:cubicBezTo>
                <a:lnTo>
                  <a:pt x="19904" y="60265"/>
                </a:lnTo>
                <a:lnTo>
                  <a:pt x="12502" y="48220"/>
                </a:lnTo>
                <a:lnTo>
                  <a:pt x="75010" y="10716"/>
                </a:lnTo>
                <a:lnTo>
                  <a:pt x="97120" y="42673"/>
                </a:lnTo>
                <a:lnTo>
                  <a:pt x="97823" y="42252"/>
                </a:lnTo>
                <a:lnTo>
                  <a:pt x="104847" y="52405"/>
                </a:lnTo>
                <a:lnTo>
                  <a:pt x="106803" y="51232"/>
                </a:lnTo>
                <a:lnTo>
                  <a:pt x="113827" y="61385"/>
                </a:lnTo>
                <a:lnTo>
                  <a:pt x="115783" y="60212"/>
                </a:lnTo>
                <a:lnTo>
                  <a:pt x="122808" y="70366"/>
                </a:lnTo>
                <a:lnTo>
                  <a:pt x="124764" y="69193"/>
                </a:lnTo>
                <a:lnTo>
                  <a:pt x="131788" y="79346"/>
                </a:lnTo>
                <a:lnTo>
                  <a:pt x="133744" y="78173"/>
                </a:lnTo>
                <a:lnTo>
                  <a:pt x="140768" y="88326"/>
                </a:lnTo>
                <a:lnTo>
                  <a:pt x="142724" y="87153"/>
                </a:lnTo>
                <a:lnTo>
                  <a:pt x="149748" y="97306"/>
                </a:lnTo>
                <a:lnTo>
                  <a:pt x="151704" y="96133"/>
                </a:lnTo>
                <a:lnTo>
                  <a:pt x="158729" y="106287"/>
                </a:lnTo>
                <a:lnTo>
                  <a:pt x="160685" y="105114"/>
                </a:lnTo>
                <a:lnTo>
                  <a:pt x="160735" y="105186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gradFill>
            <a:gsLst>
              <a:gs pos="0">
                <a:srgbClr val="567D2B">
                  <a:alpha val="52941"/>
                </a:srgbClr>
              </a:gs>
              <a:gs pos="100000">
                <a:srgbClr val="567D2B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kern="0">
              <a:solidFill>
                <a:srgbClr val="FFFFFF"/>
              </a:solidFill>
              <a:latin typeface="Times New Roman" panose="02020603050405020304"/>
              <a:ea typeface="+mn-ea"/>
            </a:endParaRPr>
          </a:p>
        </p:txBody>
      </p:sp>
      <p:sp>
        <p:nvSpPr>
          <p:cNvPr id="51" name="文本框 23"/>
          <p:cNvSpPr/>
          <p:nvPr/>
        </p:nvSpPr>
        <p:spPr bwMode="auto">
          <a:xfrm>
            <a:off x="5017453" y="2676525"/>
            <a:ext cx="590550" cy="587375"/>
          </a:xfrm>
          <a:custGeom>
            <a:avLst/>
            <a:gdLst>
              <a:gd name="T0" fmla="*/ 232172 w 591741"/>
              <a:gd name="T1" fmla="*/ 336352 h 586680"/>
              <a:gd name="T2" fmla="*/ 298847 w 591741"/>
              <a:gd name="T3" fmla="*/ 300633 h 586680"/>
              <a:gd name="T4" fmla="*/ 232172 w 591741"/>
              <a:gd name="T5" fmla="*/ 213717 h 586680"/>
              <a:gd name="T6" fmla="*/ 298847 w 591741"/>
              <a:gd name="T7" fmla="*/ 249436 h 586680"/>
              <a:gd name="T8" fmla="*/ 232172 w 591741"/>
              <a:gd name="T9" fmla="*/ 213717 h 586680"/>
              <a:gd name="T10" fmla="*/ 232172 w 591741"/>
              <a:gd name="T11" fmla="*/ 162520 h 586680"/>
              <a:gd name="T12" fmla="*/ 298847 w 591741"/>
              <a:gd name="T13" fmla="*/ 126802 h 586680"/>
              <a:gd name="T14" fmla="*/ 75010 w 591741"/>
              <a:gd name="T15" fmla="*/ 10716 h 586680"/>
              <a:gd name="T16" fmla="*/ 77986 w 591741"/>
              <a:gd name="T17" fmla="*/ 154781 h 586680"/>
              <a:gd name="T18" fmla="*/ 75010 w 591741"/>
              <a:gd name="T19" fmla="*/ 10716 h 586680"/>
              <a:gd name="T20" fmla="*/ 551260 w 591741"/>
              <a:gd name="T21" fmla="*/ 10120 h 586680"/>
              <a:gd name="T22" fmla="*/ 591741 w 591741"/>
              <a:gd name="T23" fmla="*/ 116681 h 586680"/>
              <a:gd name="T24" fmla="*/ 551260 w 591741"/>
              <a:gd name="T25" fmla="*/ 193477 h 586680"/>
              <a:gd name="T26" fmla="*/ 534293 w 591741"/>
              <a:gd name="T27" fmla="*/ 557957 h 586680"/>
              <a:gd name="T28" fmla="*/ 407789 w 591741"/>
              <a:gd name="T29" fmla="*/ 585192 h 586680"/>
              <a:gd name="T30" fmla="*/ 447675 w 591741"/>
              <a:gd name="T31" fmla="*/ 510183 h 586680"/>
              <a:gd name="T32" fmla="*/ 478036 w 591741"/>
              <a:gd name="T33" fmla="*/ 193477 h 586680"/>
              <a:gd name="T34" fmla="*/ 383977 w 591741"/>
              <a:gd name="T35" fmla="*/ 116681 h 586680"/>
              <a:gd name="T36" fmla="*/ 478036 w 591741"/>
              <a:gd name="T37" fmla="*/ 10120 h 586680"/>
              <a:gd name="T38" fmla="*/ 320874 w 591741"/>
              <a:gd name="T39" fmla="*/ 8930 h 586680"/>
              <a:gd name="T40" fmla="*/ 370285 w 591741"/>
              <a:gd name="T41" fmla="*/ 64889 h 586680"/>
              <a:gd name="T42" fmla="*/ 426839 w 591741"/>
              <a:gd name="T43" fmla="*/ 234553 h 586680"/>
              <a:gd name="T44" fmla="*/ 410170 w 591741"/>
              <a:gd name="T45" fmla="*/ 398859 h 586680"/>
              <a:gd name="T46" fmla="*/ 370285 w 591741"/>
              <a:gd name="T47" fmla="*/ 504825 h 586680"/>
              <a:gd name="T48" fmla="*/ 309563 w 591741"/>
              <a:gd name="T49" fmla="*/ 586085 h 586680"/>
              <a:gd name="T50" fmla="*/ 223242 w 591741"/>
              <a:gd name="T51" fmla="*/ 515541 h 586680"/>
              <a:gd name="T52" fmla="*/ 298847 w 591741"/>
              <a:gd name="T53" fmla="*/ 492919 h 586680"/>
              <a:gd name="T54" fmla="*/ 168474 w 591741"/>
              <a:gd name="T55" fmla="*/ 548283 h 586680"/>
              <a:gd name="T56" fmla="*/ 63699 w 591741"/>
              <a:gd name="T57" fmla="*/ 584597 h 586680"/>
              <a:gd name="T58" fmla="*/ 39886 w 591741"/>
              <a:gd name="T59" fmla="*/ 482798 h 586680"/>
              <a:gd name="T60" fmla="*/ 0 w 591741"/>
              <a:gd name="T61" fmla="*/ 258961 h 586680"/>
              <a:gd name="T62" fmla="*/ 111919 w 591741"/>
              <a:gd name="T63" fmla="*/ 181570 h 586680"/>
              <a:gd name="T64" fmla="*/ 160735 w 591741"/>
              <a:gd name="T65" fmla="*/ 420291 h 586680"/>
              <a:gd name="T66" fmla="*/ 257473 w 591741"/>
              <a:gd name="T67" fmla="*/ 398264 h 586680"/>
              <a:gd name="T68" fmla="*/ 133945 w 591741"/>
              <a:gd name="T69" fmla="*/ 336352 h 586680"/>
              <a:gd name="T70" fmla="*/ 160735 w 591741"/>
              <a:gd name="T71" fmla="*/ 64889 h 586680"/>
              <a:gd name="T72" fmla="*/ 233958 w 591741"/>
              <a:gd name="T73" fmla="*/ 0 h 58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lnTo>
                  <a:pt x="232172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lnTo>
                  <a:pt x="232172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lnTo>
                  <a:pt x="232172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lnTo>
                  <a:pt x="75010" y="10716"/>
                </a:ln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lnTo>
                  <a:pt x="478036" y="10120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4628515" y="2276475"/>
            <a:ext cx="1376363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709478" y="2360613"/>
            <a:ext cx="1214437" cy="1214437"/>
          </a:xfrm>
          <a:prstGeom prst="ellipse">
            <a:avLst/>
          </a:prstGeom>
          <a:noFill/>
          <a:ln w="12700" cap="flat" cmpd="sng" algn="ctr">
            <a:solidFill>
              <a:srgbClr val="90C413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16040" y="2676525"/>
            <a:ext cx="985838" cy="957263"/>
          </a:xfrm>
          <a:custGeom>
            <a:avLst/>
            <a:gdLst>
              <a:gd name="connsiteX0" fmla="*/ 244674 w 985397"/>
              <a:gd name="connsiteY0" fmla="*/ 0 h 957294"/>
              <a:gd name="connsiteX1" fmla="*/ 565547 w 985397"/>
              <a:gd name="connsiteY1" fmla="*/ 0 h 957294"/>
              <a:gd name="connsiteX2" fmla="*/ 565547 w 985397"/>
              <a:gd name="connsiteY2" fmla="*/ 3431 h 957294"/>
              <a:gd name="connsiteX3" fmla="*/ 569488 w 985397"/>
              <a:gd name="connsiteY3" fmla="*/ 3431 h 957294"/>
              <a:gd name="connsiteX4" fmla="*/ 569488 w 985397"/>
              <a:gd name="connsiteY4" fmla="*/ 12412 h 957294"/>
              <a:gd name="connsiteX5" fmla="*/ 578469 w 985397"/>
              <a:gd name="connsiteY5" fmla="*/ 12412 h 957294"/>
              <a:gd name="connsiteX6" fmla="*/ 578469 w 985397"/>
              <a:gd name="connsiteY6" fmla="*/ 21392 h 957294"/>
              <a:gd name="connsiteX7" fmla="*/ 587449 w 985397"/>
              <a:gd name="connsiteY7" fmla="*/ 21392 h 957294"/>
              <a:gd name="connsiteX8" fmla="*/ 587449 w 985397"/>
              <a:gd name="connsiteY8" fmla="*/ 30372 h 957294"/>
              <a:gd name="connsiteX9" fmla="*/ 596429 w 985397"/>
              <a:gd name="connsiteY9" fmla="*/ 30372 h 957294"/>
              <a:gd name="connsiteX10" fmla="*/ 596429 w 985397"/>
              <a:gd name="connsiteY10" fmla="*/ 39352 h 957294"/>
              <a:gd name="connsiteX11" fmla="*/ 605409 w 985397"/>
              <a:gd name="connsiteY11" fmla="*/ 39352 h 957294"/>
              <a:gd name="connsiteX12" fmla="*/ 605409 w 985397"/>
              <a:gd name="connsiteY12" fmla="*/ 48333 h 957294"/>
              <a:gd name="connsiteX13" fmla="*/ 614390 w 985397"/>
              <a:gd name="connsiteY13" fmla="*/ 48333 h 957294"/>
              <a:gd name="connsiteX14" fmla="*/ 614390 w 985397"/>
              <a:gd name="connsiteY14" fmla="*/ 57313 h 957294"/>
              <a:gd name="connsiteX15" fmla="*/ 623370 w 985397"/>
              <a:gd name="connsiteY15" fmla="*/ 57313 h 957294"/>
              <a:gd name="connsiteX16" fmla="*/ 623370 w 985397"/>
              <a:gd name="connsiteY16" fmla="*/ 66293 h 957294"/>
              <a:gd name="connsiteX17" fmla="*/ 632350 w 985397"/>
              <a:gd name="connsiteY17" fmla="*/ 66293 h 957294"/>
              <a:gd name="connsiteX18" fmla="*/ 632350 w 985397"/>
              <a:gd name="connsiteY18" fmla="*/ 75273 h 957294"/>
              <a:gd name="connsiteX19" fmla="*/ 641330 w 985397"/>
              <a:gd name="connsiteY19" fmla="*/ 75273 h 957294"/>
              <a:gd name="connsiteX20" fmla="*/ 641330 w 985397"/>
              <a:gd name="connsiteY20" fmla="*/ 84254 h 957294"/>
              <a:gd name="connsiteX21" fmla="*/ 650310 w 985397"/>
              <a:gd name="connsiteY21" fmla="*/ 84254 h 957294"/>
              <a:gd name="connsiteX22" fmla="*/ 650310 w 985397"/>
              <a:gd name="connsiteY22" fmla="*/ 93234 h 957294"/>
              <a:gd name="connsiteX23" fmla="*/ 659291 w 985397"/>
              <a:gd name="connsiteY23" fmla="*/ 93234 h 957294"/>
              <a:gd name="connsiteX24" fmla="*/ 659291 w 985397"/>
              <a:gd name="connsiteY24" fmla="*/ 102214 h 957294"/>
              <a:gd name="connsiteX25" fmla="*/ 668271 w 985397"/>
              <a:gd name="connsiteY25" fmla="*/ 102214 h 957294"/>
              <a:gd name="connsiteX26" fmla="*/ 668271 w 985397"/>
              <a:gd name="connsiteY26" fmla="*/ 111194 h 957294"/>
              <a:gd name="connsiteX27" fmla="*/ 677251 w 985397"/>
              <a:gd name="connsiteY27" fmla="*/ 111194 h 957294"/>
              <a:gd name="connsiteX28" fmla="*/ 677251 w 985397"/>
              <a:gd name="connsiteY28" fmla="*/ 120175 h 957294"/>
              <a:gd name="connsiteX29" fmla="*/ 686231 w 985397"/>
              <a:gd name="connsiteY29" fmla="*/ 120175 h 957294"/>
              <a:gd name="connsiteX30" fmla="*/ 686231 w 985397"/>
              <a:gd name="connsiteY30" fmla="*/ 129155 h 957294"/>
              <a:gd name="connsiteX31" fmla="*/ 695212 w 985397"/>
              <a:gd name="connsiteY31" fmla="*/ 129155 h 957294"/>
              <a:gd name="connsiteX32" fmla="*/ 695212 w 985397"/>
              <a:gd name="connsiteY32" fmla="*/ 138135 h 957294"/>
              <a:gd name="connsiteX33" fmla="*/ 704192 w 985397"/>
              <a:gd name="connsiteY33" fmla="*/ 138135 h 957294"/>
              <a:gd name="connsiteX34" fmla="*/ 704192 w 985397"/>
              <a:gd name="connsiteY34" fmla="*/ 147115 h 957294"/>
              <a:gd name="connsiteX35" fmla="*/ 713172 w 985397"/>
              <a:gd name="connsiteY35" fmla="*/ 147115 h 957294"/>
              <a:gd name="connsiteX36" fmla="*/ 713172 w 985397"/>
              <a:gd name="connsiteY36" fmla="*/ 156096 h 957294"/>
              <a:gd name="connsiteX37" fmla="*/ 722152 w 985397"/>
              <a:gd name="connsiteY37" fmla="*/ 156096 h 957294"/>
              <a:gd name="connsiteX38" fmla="*/ 722152 w 985397"/>
              <a:gd name="connsiteY38" fmla="*/ 165076 h 957294"/>
              <a:gd name="connsiteX39" fmla="*/ 731133 w 985397"/>
              <a:gd name="connsiteY39" fmla="*/ 165076 h 957294"/>
              <a:gd name="connsiteX40" fmla="*/ 731133 w 985397"/>
              <a:gd name="connsiteY40" fmla="*/ 174056 h 957294"/>
              <a:gd name="connsiteX41" fmla="*/ 740113 w 985397"/>
              <a:gd name="connsiteY41" fmla="*/ 174056 h 957294"/>
              <a:gd name="connsiteX42" fmla="*/ 740113 w 985397"/>
              <a:gd name="connsiteY42" fmla="*/ 183036 h 957294"/>
              <a:gd name="connsiteX43" fmla="*/ 749093 w 985397"/>
              <a:gd name="connsiteY43" fmla="*/ 183036 h 957294"/>
              <a:gd name="connsiteX44" fmla="*/ 749093 w 985397"/>
              <a:gd name="connsiteY44" fmla="*/ 192017 h 957294"/>
              <a:gd name="connsiteX45" fmla="*/ 758073 w 985397"/>
              <a:gd name="connsiteY45" fmla="*/ 192017 h 957294"/>
              <a:gd name="connsiteX46" fmla="*/ 758073 w 985397"/>
              <a:gd name="connsiteY46" fmla="*/ 200997 h 957294"/>
              <a:gd name="connsiteX47" fmla="*/ 767054 w 985397"/>
              <a:gd name="connsiteY47" fmla="*/ 200997 h 957294"/>
              <a:gd name="connsiteX48" fmla="*/ 767054 w 985397"/>
              <a:gd name="connsiteY48" fmla="*/ 209977 h 957294"/>
              <a:gd name="connsiteX49" fmla="*/ 776034 w 985397"/>
              <a:gd name="connsiteY49" fmla="*/ 209977 h 957294"/>
              <a:gd name="connsiteX50" fmla="*/ 776034 w 985397"/>
              <a:gd name="connsiteY50" fmla="*/ 218957 h 957294"/>
              <a:gd name="connsiteX51" fmla="*/ 776933 w 985397"/>
              <a:gd name="connsiteY51" fmla="*/ 218957 h 957294"/>
              <a:gd name="connsiteX52" fmla="*/ 781569 w 985397"/>
              <a:gd name="connsiteY52" fmla="*/ 214321 h 957294"/>
              <a:gd name="connsiteX53" fmla="*/ 985397 w 985397"/>
              <a:gd name="connsiteY53" fmla="*/ 418149 h 957294"/>
              <a:gd name="connsiteX54" fmla="*/ 984064 w 985397"/>
              <a:gd name="connsiteY54" fmla="*/ 431375 h 957294"/>
              <a:gd name="connsiteX55" fmla="*/ 577016 w 985397"/>
              <a:gd name="connsiteY55" fmla="*/ 927661 h 957294"/>
              <a:gd name="connsiteX56" fmla="*/ 481555 w 985397"/>
              <a:gd name="connsiteY56" fmla="*/ 957294 h 957294"/>
              <a:gd name="connsiteX57" fmla="*/ 260076 w 985397"/>
              <a:gd name="connsiteY57" fmla="*/ 735815 h 957294"/>
              <a:gd name="connsiteX58" fmla="*/ 261237 w 985397"/>
              <a:gd name="connsiteY58" fmla="*/ 734654 h 957294"/>
              <a:gd name="connsiteX59" fmla="*/ 256668 w 985397"/>
              <a:gd name="connsiteY59" fmla="*/ 726627 h 957294"/>
              <a:gd name="connsiteX60" fmla="*/ 254540 w 985397"/>
              <a:gd name="connsiteY60" fmla="*/ 729685 h 957294"/>
              <a:gd name="connsiteX61" fmla="*/ 247687 w 985397"/>
              <a:gd name="connsiteY61" fmla="*/ 717647 h 957294"/>
              <a:gd name="connsiteX62" fmla="*/ 245560 w 985397"/>
              <a:gd name="connsiteY62" fmla="*/ 720705 h 957294"/>
              <a:gd name="connsiteX63" fmla="*/ 238707 w 985397"/>
              <a:gd name="connsiteY63" fmla="*/ 708666 h 957294"/>
              <a:gd name="connsiteX64" fmla="*/ 236579 w 985397"/>
              <a:gd name="connsiteY64" fmla="*/ 711725 h 957294"/>
              <a:gd name="connsiteX65" fmla="*/ 229726 w 985397"/>
              <a:gd name="connsiteY65" fmla="*/ 699687 h 957294"/>
              <a:gd name="connsiteX66" fmla="*/ 227599 w 985397"/>
              <a:gd name="connsiteY66" fmla="*/ 702744 h 957294"/>
              <a:gd name="connsiteX67" fmla="*/ 220746 w 985397"/>
              <a:gd name="connsiteY67" fmla="*/ 690706 h 957294"/>
              <a:gd name="connsiteX68" fmla="*/ 218619 w 985397"/>
              <a:gd name="connsiteY68" fmla="*/ 693764 h 957294"/>
              <a:gd name="connsiteX69" fmla="*/ 211766 w 985397"/>
              <a:gd name="connsiteY69" fmla="*/ 681726 h 957294"/>
              <a:gd name="connsiteX70" fmla="*/ 209639 w 985397"/>
              <a:gd name="connsiteY70" fmla="*/ 684784 h 957294"/>
              <a:gd name="connsiteX71" fmla="*/ 202786 w 985397"/>
              <a:gd name="connsiteY71" fmla="*/ 672745 h 957294"/>
              <a:gd name="connsiteX72" fmla="*/ 200658 w 985397"/>
              <a:gd name="connsiteY72" fmla="*/ 675804 h 957294"/>
              <a:gd name="connsiteX73" fmla="*/ 193805 w 985397"/>
              <a:gd name="connsiteY73" fmla="*/ 663766 h 957294"/>
              <a:gd name="connsiteX74" fmla="*/ 191678 w 985397"/>
              <a:gd name="connsiteY74" fmla="*/ 666823 h 957294"/>
              <a:gd name="connsiteX75" fmla="*/ 184825 w 985397"/>
              <a:gd name="connsiteY75" fmla="*/ 654785 h 957294"/>
              <a:gd name="connsiteX76" fmla="*/ 182698 w 985397"/>
              <a:gd name="connsiteY76" fmla="*/ 657843 h 957294"/>
              <a:gd name="connsiteX77" fmla="*/ 175845 w 985397"/>
              <a:gd name="connsiteY77" fmla="*/ 645805 h 957294"/>
              <a:gd name="connsiteX78" fmla="*/ 173718 w 985397"/>
              <a:gd name="connsiteY78" fmla="*/ 648863 h 957294"/>
              <a:gd name="connsiteX79" fmla="*/ 166865 w 985397"/>
              <a:gd name="connsiteY79" fmla="*/ 636824 h 957294"/>
              <a:gd name="connsiteX80" fmla="*/ 164737 w 985397"/>
              <a:gd name="connsiteY80" fmla="*/ 639883 h 957294"/>
              <a:gd name="connsiteX81" fmla="*/ 157884 w 985397"/>
              <a:gd name="connsiteY81" fmla="*/ 627845 h 957294"/>
              <a:gd name="connsiteX82" fmla="*/ 155757 w 985397"/>
              <a:gd name="connsiteY82" fmla="*/ 630902 h 957294"/>
              <a:gd name="connsiteX83" fmla="*/ 148904 w 985397"/>
              <a:gd name="connsiteY83" fmla="*/ 618864 h 957294"/>
              <a:gd name="connsiteX84" fmla="*/ 146777 w 985397"/>
              <a:gd name="connsiteY84" fmla="*/ 621922 h 957294"/>
              <a:gd name="connsiteX85" fmla="*/ 139924 w 985397"/>
              <a:gd name="connsiteY85" fmla="*/ 609884 h 957294"/>
              <a:gd name="connsiteX86" fmla="*/ 137797 w 985397"/>
              <a:gd name="connsiteY86" fmla="*/ 612942 h 957294"/>
              <a:gd name="connsiteX87" fmla="*/ 130944 w 985397"/>
              <a:gd name="connsiteY87" fmla="*/ 600903 h 957294"/>
              <a:gd name="connsiteX88" fmla="*/ 128816 w 985397"/>
              <a:gd name="connsiteY88" fmla="*/ 603962 h 957294"/>
              <a:gd name="connsiteX89" fmla="*/ 121963 w 985397"/>
              <a:gd name="connsiteY89" fmla="*/ 591924 h 957294"/>
              <a:gd name="connsiteX90" fmla="*/ 119836 w 985397"/>
              <a:gd name="connsiteY90" fmla="*/ 594981 h 957294"/>
              <a:gd name="connsiteX91" fmla="*/ 112983 w 985397"/>
              <a:gd name="connsiteY91" fmla="*/ 582943 h 957294"/>
              <a:gd name="connsiteX92" fmla="*/ 110856 w 985397"/>
              <a:gd name="connsiteY92" fmla="*/ 586001 h 957294"/>
              <a:gd name="connsiteX93" fmla="*/ 104003 w 985397"/>
              <a:gd name="connsiteY93" fmla="*/ 573963 h 957294"/>
              <a:gd name="connsiteX94" fmla="*/ 101876 w 985397"/>
              <a:gd name="connsiteY94" fmla="*/ 577021 h 957294"/>
              <a:gd name="connsiteX95" fmla="*/ 95023 w 985397"/>
              <a:gd name="connsiteY95" fmla="*/ 564983 h 957294"/>
              <a:gd name="connsiteX96" fmla="*/ 92896 w 985397"/>
              <a:gd name="connsiteY96" fmla="*/ 568041 h 957294"/>
              <a:gd name="connsiteX97" fmla="*/ 86043 w 985397"/>
              <a:gd name="connsiteY97" fmla="*/ 556002 h 957294"/>
              <a:gd name="connsiteX98" fmla="*/ 83915 w 985397"/>
              <a:gd name="connsiteY98" fmla="*/ 559060 h 957294"/>
              <a:gd name="connsiteX99" fmla="*/ 77062 w 985397"/>
              <a:gd name="connsiteY99" fmla="*/ 547022 h 957294"/>
              <a:gd name="connsiteX100" fmla="*/ 74935 w 985397"/>
              <a:gd name="connsiteY100" fmla="*/ 550080 h 957294"/>
              <a:gd name="connsiteX101" fmla="*/ 68082 w 985397"/>
              <a:gd name="connsiteY101" fmla="*/ 538042 h 957294"/>
              <a:gd name="connsiteX102" fmla="*/ 65955 w 985397"/>
              <a:gd name="connsiteY102" fmla="*/ 541100 h 957294"/>
              <a:gd name="connsiteX103" fmla="*/ 59102 w 985397"/>
              <a:gd name="connsiteY103" fmla="*/ 529062 h 957294"/>
              <a:gd name="connsiteX104" fmla="*/ 56975 w 985397"/>
              <a:gd name="connsiteY104" fmla="*/ 532120 h 957294"/>
              <a:gd name="connsiteX105" fmla="*/ 50122 w 985397"/>
              <a:gd name="connsiteY105" fmla="*/ 520081 h 957294"/>
              <a:gd name="connsiteX106" fmla="*/ 47994 w 985397"/>
              <a:gd name="connsiteY106" fmla="*/ 523139 h 957294"/>
              <a:gd name="connsiteX107" fmla="*/ 45146 w 985397"/>
              <a:gd name="connsiteY107" fmla="*/ 518137 h 957294"/>
              <a:gd name="connsiteX108" fmla="*/ 44053 w 985397"/>
              <a:gd name="connsiteY108" fmla="*/ 519708 h 957294"/>
              <a:gd name="connsiteX109" fmla="*/ 0 w 985397"/>
              <a:gd name="connsiteY109" fmla="*/ 442317 h 957294"/>
              <a:gd name="connsiteX110" fmla="*/ 90488 w 985397"/>
              <a:gd name="connsiteY110" fmla="*/ 311050 h 957294"/>
              <a:gd name="connsiteX111" fmla="*/ 11311 w 985397"/>
              <a:gd name="connsiteY111" fmla="*/ 161925 h 957294"/>
              <a:gd name="connsiteX112" fmla="*/ 54938 w 985397"/>
              <a:gd name="connsiteY112" fmla="*/ 141150 h 957294"/>
              <a:gd name="connsiteX113" fmla="*/ 53554 w 985397"/>
              <a:gd name="connsiteY113" fmla="*/ 141150 h 957294"/>
              <a:gd name="connsiteX114" fmla="*/ 53554 w 985397"/>
              <a:gd name="connsiteY114" fmla="*/ 132170 h 957294"/>
              <a:gd name="connsiteX115" fmla="*/ 44574 w 985397"/>
              <a:gd name="connsiteY115" fmla="*/ 132170 h 957294"/>
              <a:gd name="connsiteX116" fmla="*/ 44574 w 985397"/>
              <a:gd name="connsiteY116" fmla="*/ 123190 h 957294"/>
              <a:gd name="connsiteX117" fmla="*/ 35594 w 985397"/>
              <a:gd name="connsiteY117" fmla="*/ 123190 h 957294"/>
              <a:gd name="connsiteX118" fmla="*/ 35594 w 985397"/>
              <a:gd name="connsiteY118" fmla="*/ 114210 h 957294"/>
              <a:gd name="connsiteX119" fmla="*/ 26614 w 985397"/>
              <a:gd name="connsiteY119" fmla="*/ 114210 h 957294"/>
              <a:gd name="connsiteX120" fmla="*/ 26614 w 985397"/>
              <a:gd name="connsiteY120" fmla="*/ 105229 h 957294"/>
              <a:gd name="connsiteX121" fmla="*/ 17633 w 985397"/>
              <a:gd name="connsiteY121" fmla="*/ 105229 h 957294"/>
              <a:gd name="connsiteX122" fmla="*/ 17633 w 985397"/>
              <a:gd name="connsiteY122" fmla="*/ 101798 h 957294"/>
              <a:gd name="connsiteX123" fmla="*/ 13692 w 985397"/>
              <a:gd name="connsiteY123" fmla="*/ 101798 h 957294"/>
              <a:gd name="connsiteX124" fmla="*/ 13692 w 985397"/>
              <a:gd name="connsiteY124" fmla="*/ 26789 h 957294"/>
              <a:gd name="connsiteX125" fmla="*/ 225624 w 985397"/>
              <a:gd name="connsiteY125" fmla="*/ 26789 h 957294"/>
              <a:gd name="connsiteX126" fmla="*/ 225246 w 985397"/>
              <a:gd name="connsiteY126" fmla="*/ 30220 h 957294"/>
              <a:gd name="connsiteX127" fmla="*/ 229565 w 985397"/>
              <a:gd name="connsiteY127" fmla="*/ 30220 h 957294"/>
              <a:gd name="connsiteX128" fmla="*/ 228575 w 985397"/>
              <a:gd name="connsiteY128" fmla="*/ 39201 h 957294"/>
              <a:gd name="connsiteX129" fmla="*/ 238546 w 985397"/>
              <a:gd name="connsiteY129" fmla="*/ 39201 h 957294"/>
              <a:gd name="connsiteX130" fmla="*/ 237556 w 985397"/>
              <a:gd name="connsiteY130" fmla="*/ 48181 h 957294"/>
              <a:gd name="connsiteX131" fmla="*/ 244674 w 985397"/>
              <a:gd name="connsiteY131" fmla="*/ 48181 h 95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85397" h="957294">
                <a:moveTo>
                  <a:pt x="244674" y="0"/>
                </a:moveTo>
                <a:lnTo>
                  <a:pt x="565547" y="0"/>
                </a:lnTo>
                <a:lnTo>
                  <a:pt x="565547" y="3431"/>
                </a:lnTo>
                <a:lnTo>
                  <a:pt x="569488" y="3431"/>
                </a:lnTo>
                <a:lnTo>
                  <a:pt x="569488" y="12412"/>
                </a:lnTo>
                <a:lnTo>
                  <a:pt x="578469" y="12412"/>
                </a:lnTo>
                <a:lnTo>
                  <a:pt x="578469" y="21392"/>
                </a:lnTo>
                <a:lnTo>
                  <a:pt x="587449" y="21392"/>
                </a:lnTo>
                <a:lnTo>
                  <a:pt x="587449" y="30372"/>
                </a:lnTo>
                <a:lnTo>
                  <a:pt x="596429" y="30372"/>
                </a:lnTo>
                <a:lnTo>
                  <a:pt x="596429" y="39352"/>
                </a:lnTo>
                <a:lnTo>
                  <a:pt x="605409" y="39352"/>
                </a:lnTo>
                <a:lnTo>
                  <a:pt x="605409" y="48333"/>
                </a:lnTo>
                <a:lnTo>
                  <a:pt x="614390" y="48333"/>
                </a:lnTo>
                <a:lnTo>
                  <a:pt x="614390" y="57313"/>
                </a:lnTo>
                <a:lnTo>
                  <a:pt x="623370" y="57313"/>
                </a:lnTo>
                <a:lnTo>
                  <a:pt x="623370" y="66293"/>
                </a:lnTo>
                <a:lnTo>
                  <a:pt x="632350" y="66293"/>
                </a:lnTo>
                <a:lnTo>
                  <a:pt x="632350" y="75273"/>
                </a:lnTo>
                <a:lnTo>
                  <a:pt x="641330" y="75273"/>
                </a:lnTo>
                <a:lnTo>
                  <a:pt x="641330" y="84254"/>
                </a:lnTo>
                <a:lnTo>
                  <a:pt x="650310" y="84254"/>
                </a:lnTo>
                <a:lnTo>
                  <a:pt x="650310" y="93234"/>
                </a:lnTo>
                <a:lnTo>
                  <a:pt x="659291" y="93234"/>
                </a:lnTo>
                <a:lnTo>
                  <a:pt x="659291" y="102214"/>
                </a:lnTo>
                <a:lnTo>
                  <a:pt x="668271" y="102214"/>
                </a:lnTo>
                <a:lnTo>
                  <a:pt x="668271" y="111194"/>
                </a:lnTo>
                <a:lnTo>
                  <a:pt x="677251" y="111194"/>
                </a:lnTo>
                <a:lnTo>
                  <a:pt x="677251" y="120175"/>
                </a:lnTo>
                <a:lnTo>
                  <a:pt x="686231" y="120175"/>
                </a:lnTo>
                <a:lnTo>
                  <a:pt x="686231" y="129155"/>
                </a:lnTo>
                <a:lnTo>
                  <a:pt x="695212" y="129155"/>
                </a:lnTo>
                <a:lnTo>
                  <a:pt x="695212" y="138135"/>
                </a:lnTo>
                <a:lnTo>
                  <a:pt x="704192" y="138135"/>
                </a:lnTo>
                <a:lnTo>
                  <a:pt x="704192" y="147115"/>
                </a:lnTo>
                <a:lnTo>
                  <a:pt x="713172" y="147115"/>
                </a:lnTo>
                <a:lnTo>
                  <a:pt x="713172" y="156096"/>
                </a:lnTo>
                <a:lnTo>
                  <a:pt x="722152" y="156096"/>
                </a:lnTo>
                <a:lnTo>
                  <a:pt x="722152" y="165076"/>
                </a:lnTo>
                <a:lnTo>
                  <a:pt x="731133" y="165076"/>
                </a:lnTo>
                <a:lnTo>
                  <a:pt x="731133" y="174056"/>
                </a:lnTo>
                <a:lnTo>
                  <a:pt x="740113" y="174056"/>
                </a:lnTo>
                <a:lnTo>
                  <a:pt x="740113" y="183036"/>
                </a:lnTo>
                <a:lnTo>
                  <a:pt x="749093" y="183036"/>
                </a:lnTo>
                <a:lnTo>
                  <a:pt x="749093" y="192017"/>
                </a:lnTo>
                <a:lnTo>
                  <a:pt x="758073" y="192017"/>
                </a:lnTo>
                <a:lnTo>
                  <a:pt x="758073" y="200997"/>
                </a:lnTo>
                <a:lnTo>
                  <a:pt x="767054" y="200997"/>
                </a:lnTo>
                <a:lnTo>
                  <a:pt x="767054" y="209977"/>
                </a:lnTo>
                <a:lnTo>
                  <a:pt x="776034" y="209977"/>
                </a:lnTo>
                <a:lnTo>
                  <a:pt x="776034" y="218957"/>
                </a:lnTo>
                <a:lnTo>
                  <a:pt x="776933" y="218957"/>
                </a:lnTo>
                <a:lnTo>
                  <a:pt x="781569" y="214321"/>
                </a:lnTo>
                <a:lnTo>
                  <a:pt x="985397" y="418149"/>
                </a:lnTo>
                <a:lnTo>
                  <a:pt x="984064" y="431375"/>
                </a:lnTo>
                <a:cubicBezTo>
                  <a:pt x="938147" y="655767"/>
                  <a:pt x="783212" y="840447"/>
                  <a:pt x="577016" y="927661"/>
                </a:cubicBezTo>
                <a:lnTo>
                  <a:pt x="481555" y="957294"/>
                </a:lnTo>
                <a:lnTo>
                  <a:pt x="260076" y="735815"/>
                </a:lnTo>
                <a:lnTo>
                  <a:pt x="261237" y="734654"/>
                </a:lnTo>
                <a:lnTo>
                  <a:pt x="256668" y="726627"/>
                </a:lnTo>
                <a:lnTo>
                  <a:pt x="254540" y="729685"/>
                </a:lnTo>
                <a:lnTo>
                  <a:pt x="247687" y="717647"/>
                </a:lnTo>
                <a:lnTo>
                  <a:pt x="245560" y="720705"/>
                </a:lnTo>
                <a:lnTo>
                  <a:pt x="238707" y="708666"/>
                </a:lnTo>
                <a:lnTo>
                  <a:pt x="236579" y="711725"/>
                </a:lnTo>
                <a:lnTo>
                  <a:pt x="229726" y="699687"/>
                </a:lnTo>
                <a:lnTo>
                  <a:pt x="227599" y="702744"/>
                </a:lnTo>
                <a:lnTo>
                  <a:pt x="220746" y="690706"/>
                </a:lnTo>
                <a:lnTo>
                  <a:pt x="218619" y="693764"/>
                </a:lnTo>
                <a:lnTo>
                  <a:pt x="211766" y="681726"/>
                </a:lnTo>
                <a:lnTo>
                  <a:pt x="209639" y="684784"/>
                </a:lnTo>
                <a:lnTo>
                  <a:pt x="202786" y="672745"/>
                </a:lnTo>
                <a:lnTo>
                  <a:pt x="200658" y="675804"/>
                </a:lnTo>
                <a:lnTo>
                  <a:pt x="193805" y="663766"/>
                </a:lnTo>
                <a:lnTo>
                  <a:pt x="191678" y="666823"/>
                </a:lnTo>
                <a:lnTo>
                  <a:pt x="184825" y="654785"/>
                </a:lnTo>
                <a:lnTo>
                  <a:pt x="182698" y="657843"/>
                </a:lnTo>
                <a:lnTo>
                  <a:pt x="175845" y="645805"/>
                </a:lnTo>
                <a:lnTo>
                  <a:pt x="173718" y="648863"/>
                </a:lnTo>
                <a:lnTo>
                  <a:pt x="166865" y="636824"/>
                </a:lnTo>
                <a:lnTo>
                  <a:pt x="164737" y="639883"/>
                </a:lnTo>
                <a:lnTo>
                  <a:pt x="157884" y="627845"/>
                </a:lnTo>
                <a:lnTo>
                  <a:pt x="155757" y="630902"/>
                </a:lnTo>
                <a:lnTo>
                  <a:pt x="148904" y="618864"/>
                </a:lnTo>
                <a:lnTo>
                  <a:pt x="146777" y="621922"/>
                </a:lnTo>
                <a:lnTo>
                  <a:pt x="139924" y="609884"/>
                </a:lnTo>
                <a:lnTo>
                  <a:pt x="137797" y="612942"/>
                </a:lnTo>
                <a:lnTo>
                  <a:pt x="130944" y="600903"/>
                </a:lnTo>
                <a:lnTo>
                  <a:pt x="128816" y="603962"/>
                </a:lnTo>
                <a:lnTo>
                  <a:pt x="121963" y="591924"/>
                </a:lnTo>
                <a:lnTo>
                  <a:pt x="119836" y="594981"/>
                </a:lnTo>
                <a:lnTo>
                  <a:pt x="112983" y="582943"/>
                </a:lnTo>
                <a:lnTo>
                  <a:pt x="110856" y="586001"/>
                </a:lnTo>
                <a:lnTo>
                  <a:pt x="104003" y="573963"/>
                </a:lnTo>
                <a:lnTo>
                  <a:pt x="101876" y="577021"/>
                </a:lnTo>
                <a:lnTo>
                  <a:pt x="95023" y="564983"/>
                </a:lnTo>
                <a:lnTo>
                  <a:pt x="92896" y="568041"/>
                </a:lnTo>
                <a:lnTo>
                  <a:pt x="86043" y="556002"/>
                </a:lnTo>
                <a:lnTo>
                  <a:pt x="83915" y="559060"/>
                </a:lnTo>
                <a:lnTo>
                  <a:pt x="77062" y="547022"/>
                </a:lnTo>
                <a:lnTo>
                  <a:pt x="74935" y="550080"/>
                </a:lnTo>
                <a:lnTo>
                  <a:pt x="68082" y="538042"/>
                </a:lnTo>
                <a:lnTo>
                  <a:pt x="65955" y="541100"/>
                </a:lnTo>
                <a:lnTo>
                  <a:pt x="59102" y="529062"/>
                </a:lnTo>
                <a:lnTo>
                  <a:pt x="56975" y="532120"/>
                </a:lnTo>
                <a:lnTo>
                  <a:pt x="50122" y="520081"/>
                </a:lnTo>
                <a:lnTo>
                  <a:pt x="47994" y="523139"/>
                </a:lnTo>
                <a:lnTo>
                  <a:pt x="45146" y="518137"/>
                </a:lnTo>
                <a:lnTo>
                  <a:pt x="44053" y="519708"/>
                </a:lnTo>
                <a:cubicBezTo>
                  <a:pt x="31353" y="494307"/>
                  <a:pt x="16669" y="468511"/>
                  <a:pt x="0" y="442317"/>
                </a:cubicBezTo>
                <a:cubicBezTo>
                  <a:pt x="37108" y="400645"/>
                  <a:pt x="67270" y="356890"/>
                  <a:pt x="90488" y="311050"/>
                </a:cubicBezTo>
                <a:cubicBezTo>
                  <a:pt x="66080" y="263425"/>
                  <a:pt x="39688" y="213717"/>
                  <a:pt x="11311" y="161925"/>
                </a:cubicBezTo>
                <a:lnTo>
                  <a:pt x="54938" y="141150"/>
                </a:lnTo>
                <a:lnTo>
                  <a:pt x="53554" y="141150"/>
                </a:lnTo>
                <a:lnTo>
                  <a:pt x="53554" y="132170"/>
                </a:lnTo>
                <a:lnTo>
                  <a:pt x="44574" y="132170"/>
                </a:lnTo>
                <a:lnTo>
                  <a:pt x="44574" y="123190"/>
                </a:lnTo>
                <a:lnTo>
                  <a:pt x="35594" y="123190"/>
                </a:lnTo>
                <a:lnTo>
                  <a:pt x="35594" y="114210"/>
                </a:lnTo>
                <a:lnTo>
                  <a:pt x="26614" y="114210"/>
                </a:lnTo>
                <a:lnTo>
                  <a:pt x="26614" y="105229"/>
                </a:lnTo>
                <a:lnTo>
                  <a:pt x="17633" y="105229"/>
                </a:lnTo>
                <a:lnTo>
                  <a:pt x="17633" y="101798"/>
                </a:lnTo>
                <a:lnTo>
                  <a:pt x="13692" y="101798"/>
                </a:lnTo>
                <a:lnTo>
                  <a:pt x="13692" y="26789"/>
                </a:lnTo>
                <a:lnTo>
                  <a:pt x="225624" y="26789"/>
                </a:lnTo>
                <a:lnTo>
                  <a:pt x="225246" y="30220"/>
                </a:lnTo>
                <a:lnTo>
                  <a:pt x="229565" y="30220"/>
                </a:lnTo>
                <a:lnTo>
                  <a:pt x="228575" y="39201"/>
                </a:lnTo>
                <a:lnTo>
                  <a:pt x="238546" y="39201"/>
                </a:lnTo>
                <a:lnTo>
                  <a:pt x="237556" y="48181"/>
                </a:lnTo>
                <a:lnTo>
                  <a:pt x="244674" y="48181"/>
                </a:lnTo>
                <a:close/>
              </a:path>
            </a:pathLst>
          </a:custGeom>
          <a:gradFill>
            <a:gsLst>
              <a:gs pos="0">
                <a:srgbClr val="567D2B">
                  <a:alpha val="52941"/>
                </a:srgbClr>
              </a:gs>
              <a:gs pos="100000">
                <a:srgbClr val="567D2B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FFFF"/>
              </a:solidFill>
              <a:latin typeface="Times New Roman" panose="02020603050405020304"/>
              <a:ea typeface="+mn-ea"/>
            </a:endParaRPr>
          </a:p>
        </p:txBody>
      </p:sp>
      <p:sp>
        <p:nvSpPr>
          <p:cNvPr id="55" name="文本框 27"/>
          <p:cNvSpPr/>
          <p:nvPr/>
        </p:nvSpPr>
        <p:spPr bwMode="auto">
          <a:xfrm>
            <a:off x="6416040" y="2676525"/>
            <a:ext cx="603250" cy="566738"/>
          </a:xfrm>
          <a:custGeom>
            <a:avLst/>
            <a:gdLst>
              <a:gd name="T0" fmla="*/ 365522 w 603647"/>
              <a:gd name="T1" fmla="*/ 114300 h 567333"/>
              <a:gd name="T2" fmla="*/ 445889 w 603647"/>
              <a:gd name="T3" fmla="*/ 114300 h 567333"/>
              <a:gd name="T4" fmla="*/ 429518 w 603647"/>
              <a:gd name="T5" fmla="*/ 324445 h 567333"/>
              <a:gd name="T6" fmla="*/ 470297 w 603647"/>
              <a:gd name="T7" fmla="*/ 324445 h 567333"/>
              <a:gd name="T8" fmla="*/ 470297 w 603647"/>
              <a:gd name="T9" fmla="*/ 456009 h 567333"/>
              <a:gd name="T10" fmla="*/ 495300 w 603647"/>
              <a:gd name="T11" fmla="*/ 482798 h 567333"/>
              <a:gd name="T12" fmla="*/ 517624 w 603647"/>
              <a:gd name="T13" fmla="*/ 470594 h 567333"/>
              <a:gd name="T14" fmla="*/ 528638 w 603647"/>
              <a:gd name="T15" fmla="*/ 388143 h 567333"/>
              <a:gd name="T16" fmla="*/ 603647 w 603647"/>
              <a:gd name="T17" fmla="*/ 419695 h 567333"/>
              <a:gd name="T18" fmla="*/ 565547 w 603647"/>
              <a:gd name="T19" fmla="*/ 536823 h 567333"/>
              <a:gd name="T20" fmla="*/ 514350 w 603647"/>
              <a:gd name="T21" fmla="*/ 552450 h 567333"/>
              <a:gd name="T22" fmla="*/ 470297 w 603647"/>
              <a:gd name="T23" fmla="*/ 552450 h 567333"/>
              <a:gd name="T24" fmla="*/ 397074 w 603647"/>
              <a:gd name="T25" fmla="*/ 480417 h 567333"/>
              <a:gd name="T26" fmla="*/ 397074 w 603647"/>
              <a:gd name="T27" fmla="*/ 419397 h 567333"/>
              <a:gd name="T28" fmla="*/ 241697 w 603647"/>
              <a:gd name="T29" fmla="*/ 567333 h 567333"/>
              <a:gd name="T30" fmla="*/ 185738 w 603647"/>
              <a:gd name="T31" fmla="*/ 495300 h 567333"/>
              <a:gd name="T32" fmla="*/ 335161 w 603647"/>
              <a:gd name="T33" fmla="*/ 365522 h 567333"/>
              <a:gd name="T34" fmla="*/ 365522 w 603647"/>
              <a:gd name="T35" fmla="*/ 114300 h 567333"/>
              <a:gd name="T36" fmla="*/ 13692 w 603647"/>
              <a:gd name="T37" fmla="*/ 26789 h 567333"/>
              <a:gd name="T38" fmla="*/ 225624 w 603647"/>
              <a:gd name="T39" fmla="*/ 26789 h 567333"/>
              <a:gd name="T40" fmla="*/ 171450 w 603647"/>
              <a:gd name="T41" fmla="*/ 307776 h 567333"/>
              <a:gd name="T42" fmla="*/ 238720 w 603647"/>
              <a:gd name="T43" fmla="*/ 434578 h 567333"/>
              <a:gd name="T44" fmla="*/ 172641 w 603647"/>
              <a:gd name="T45" fmla="*/ 478631 h 567333"/>
              <a:gd name="T46" fmla="*/ 131862 w 603647"/>
              <a:gd name="T47" fmla="*/ 393501 h 567333"/>
              <a:gd name="T48" fmla="*/ 44053 w 603647"/>
              <a:gd name="T49" fmla="*/ 519708 h 567333"/>
              <a:gd name="T50" fmla="*/ 0 w 603647"/>
              <a:gd name="T51" fmla="*/ 442317 h 567333"/>
              <a:gd name="T52" fmla="*/ 90488 w 603647"/>
              <a:gd name="T53" fmla="*/ 311050 h 567333"/>
              <a:gd name="T54" fmla="*/ 11311 w 603647"/>
              <a:gd name="T55" fmla="*/ 161925 h 567333"/>
              <a:gd name="T56" fmla="*/ 73819 w 603647"/>
              <a:gd name="T57" fmla="*/ 132159 h 567333"/>
              <a:gd name="T58" fmla="*/ 125313 w 603647"/>
              <a:gd name="T59" fmla="*/ 224135 h 567333"/>
              <a:gd name="T60" fmla="*/ 147638 w 603647"/>
              <a:gd name="T61" fmla="*/ 101798 h 567333"/>
              <a:gd name="T62" fmla="*/ 13692 w 603647"/>
              <a:gd name="T63" fmla="*/ 101798 h 567333"/>
              <a:gd name="T64" fmla="*/ 13692 w 603647"/>
              <a:gd name="T65" fmla="*/ 26789 h 567333"/>
              <a:gd name="T66" fmla="*/ 244674 w 603647"/>
              <a:gd name="T67" fmla="*/ 0 h 567333"/>
              <a:gd name="T68" fmla="*/ 565547 w 603647"/>
              <a:gd name="T69" fmla="*/ 0 h 567333"/>
              <a:gd name="T70" fmla="*/ 565547 w 603647"/>
              <a:gd name="T71" fmla="*/ 363140 h 567333"/>
              <a:gd name="T72" fmla="*/ 485775 w 603647"/>
              <a:gd name="T73" fmla="*/ 363140 h 567333"/>
              <a:gd name="T74" fmla="*/ 485775 w 603647"/>
              <a:gd name="T75" fmla="*/ 77390 h 567333"/>
              <a:gd name="T76" fmla="*/ 324445 w 603647"/>
              <a:gd name="T77" fmla="*/ 77390 h 567333"/>
              <a:gd name="T78" fmla="*/ 324445 w 603647"/>
              <a:gd name="T79" fmla="*/ 366712 h 567333"/>
              <a:gd name="T80" fmla="*/ 244674 w 603647"/>
              <a:gd name="T81" fmla="*/ 366712 h 567333"/>
              <a:gd name="T82" fmla="*/ 244674 w 603647"/>
              <a:gd name="T83" fmla="*/ 0 h 567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3647" h="567333">
                <a:moveTo>
                  <a:pt x="365522" y="114300"/>
                </a:moveTo>
                <a:lnTo>
                  <a:pt x="445889" y="114300"/>
                </a:lnTo>
                <a:cubicBezTo>
                  <a:pt x="446683" y="198636"/>
                  <a:pt x="441226" y="268684"/>
                  <a:pt x="429518" y="324445"/>
                </a:cubicBezTo>
                <a:lnTo>
                  <a:pt x="470297" y="324445"/>
                </a:lnTo>
                <a:lnTo>
                  <a:pt x="470297" y="456009"/>
                </a:lnTo>
                <a:cubicBezTo>
                  <a:pt x="470297" y="473868"/>
                  <a:pt x="478631" y="482798"/>
                  <a:pt x="495300" y="482798"/>
                </a:cubicBezTo>
                <a:cubicBezTo>
                  <a:pt x="506214" y="482798"/>
                  <a:pt x="513656" y="478730"/>
                  <a:pt x="517624" y="470594"/>
                </a:cubicBezTo>
                <a:cubicBezTo>
                  <a:pt x="521593" y="462458"/>
                  <a:pt x="525264" y="434975"/>
                  <a:pt x="528638" y="388143"/>
                </a:cubicBezTo>
                <a:cubicBezTo>
                  <a:pt x="554831" y="400447"/>
                  <a:pt x="579835" y="410964"/>
                  <a:pt x="603647" y="419695"/>
                </a:cubicBezTo>
                <a:cubicBezTo>
                  <a:pt x="594122" y="487362"/>
                  <a:pt x="581422" y="526405"/>
                  <a:pt x="565547" y="536823"/>
                </a:cubicBezTo>
                <a:cubicBezTo>
                  <a:pt x="549672" y="547241"/>
                  <a:pt x="532606" y="552450"/>
                  <a:pt x="514350" y="552450"/>
                </a:cubicBezTo>
                <a:lnTo>
                  <a:pt x="470297" y="552450"/>
                </a:lnTo>
                <a:cubicBezTo>
                  <a:pt x="421481" y="552450"/>
                  <a:pt x="397074" y="528439"/>
                  <a:pt x="397074" y="480417"/>
                </a:cubicBezTo>
                <a:lnTo>
                  <a:pt x="397074" y="419397"/>
                </a:lnTo>
                <a:cubicBezTo>
                  <a:pt x="366911" y="479325"/>
                  <a:pt x="315119" y="528637"/>
                  <a:pt x="241697" y="567333"/>
                </a:cubicBezTo>
                <a:cubicBezTo>
                  <a:pt x="226616" y="545504"/>
                  <a:pt x="207963" y="521493"/>
                  <a:pt x="185738" y="495300"/>
                </a:cubicBezTo>
                <a:cubicBezTo>
                  <a:pt x="262731" y="460970"/>
                  <a:pt x="312539" y="417711"/>
                  <a:pt x="335161" y="365522"/>
                </a:cubicBezTo>
                <a:cubicBezTo>
                  <a:pt x="357783" y="313333"/>
                  <a:pt x="367903" y="229592"/>
                  <a:pt x="365522" y="114300"/>
                </a:cubicBezTo>
                <a:close/>
                <a:moveTo>
                  <a:pt x="13692" y="26789"/>
                </a:moveTo>
                <a:lnTo>
                  <a:pt x="225624" y="26789"/>
                </a:lnTo>
                <a:cubicBezTo>
                  <a:pt x="222052" y="129381"/>
                  <a:pt x="203994" y="223043"/>
                  <a:pt x="171450" y="307776"/>
                </a:cubicBezTo>
                <a:lnTo>
                  <a:pt x="238720" y="434578"/>
                </a:lnTo>
                <a:lnTo>
                  <a:pt x="172641" y="478631"/>
                </a:lnTo>
                <a:cubicBezTo>
                  <a:pt x="159941" y="451247"/>
                  <a:pt x="146348" y="422870"/>
                  <a:pt x="131862" y="393501"/>
                </a:cubicBezTo>
                <a:cubicBezTo>
                  <a:pt x="107454" y="438547"/>
                  <a:pt x="78184" y="480615"/>
                  <a:pt x="44053" y="519708"/>
                </a:cubicBezTo>
                <a:cubicBezTo>
                  <a:pt x="31353" y="494307"/>
                  <a:pt x="16669" y="468511"/>
                  <a:pt x="0" y="442317"/>
                </a:cubicBezTo>
                <a:cubicBezTo>
                  <a:pt x="37108" y="400645"/>
                  <a:pt x="67270" y="356890"/>
                  <a:pt x="90488" y="311050"/>
                </a:cubicBezTo>
                <a:cubicBezTo>
                  <a:pt x="66080" y="263425"/>
                  <a:pt x="39688" y="213717"/>
                  <a:pt x="11311" y="161925"/>
                </a:cubicBezTo>
                <a:lnTo>
                  <a:pt x="73819" y="132159"/>
                </a:lnTo>
                <a:lnTo>
                  <a:pt x="125313" y="224135"/>
                </a:lnTo>
                <a:cubicBezTo>
                  <a:pt x="137418" y="184844"/>
                  <a:pt x="144859" y="144065"/>
                  <a:pt x="147638" y="101798"/>
                </a:cubicBezTo>
                <a:lnTo>
                  <a:pt x="13692" y="101798"/>
                </a:lnTo>
                <a:lnTo>
                  <a:pt x="13692" y="26789"/>
                </a:lnTo>
                <a:close/>
                <a:moveTo>
                  <a:pt x="244674" y="0"/>
                </a:moveTo>
                <a:lnTo>
                  <a:pt x="565547" y="0"/>
                </a:lnTo>
                <a:lnTo>
                  <a:pt x="565547" y="363140"/>
                </a:lnTo>
                <a:lnTo>
                  <a:pt x="485775" y="363140"/>
                </a:lnTo>
                <a:lnTo>
                  <a:pt x="485775" y="77390"/>
                </a:lnTo>
                <a:lnTo>
                  <a:pt x="324445" y="77390"/>
                </a:lnTo>
                <a:lnTo>
                  <a:pt x="324445" y="366712"/>
                </a:lnTo>
                <a:lnTo>
                  <a:pt x="244674" y="366712"/>
                </a:lnTo>
                <a:lnTo>
                  <a:pt x="244674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6036628" y="2278063"/>
            <a:ext cx="1376362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111240" y="2352675"/>
            <a:ext cx="1214438" cy="1214438"/>
          </a:xfrm>
          <a:prstGeom prst="ellipse">
            <a:avLst/>
          </a:prstGeom>
          <a:noFill/>
          <a:ln w="12700" cap="flat" cmpd="sng" algn="ctr">
            <a:solidFill>
              <a:srgbClr val="90C413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838440" y="2663825"/>
            <a:ext cx="969963" cy="955675"/>
          </a:xfrm>
          <a:custGeom>
            <a:avLst/>
            <a:gdLst>
              <a:gd name="connsiteX0" fmla="*/ 547092 w 970228"/>
              <a:gd name="connsiteY0" fmla="*/ 0 h 955344"/>
              <a:gd name="connsiteX1" fmla="*/ 549460 w 970228"/>
              <a:gd name="connsiteY1" fmla="*/ 11951 h 955344"/>
              <a:gd name="connsiteX2" fmla="*/ 553392 w 970228"/>
              <a:gd name="connsiteY2" fmla="*/ 11758 h 955344"/>
              <a:gd name="connsiteX3" fmla="*/ 555241 w 970228"/>
              <a:gd name="connsiteY3" fmla="*/ 21089 h 955344"/>
              <a:gd name="connsiteX4" fmla="*/ 562372 w 970228"/>
              <a:gd name="connsiteY4" fmla="*/ 20739 h 955344"/>
              <a:gd name="connsiteX5" fmla="*/ 564221 w 970228"/>
              <a:gd name="connsiteY5" fmla="*/ 30069 h 955344"/>
              <a:gd name="connsiteX6" fmla="*/ 571353 w 970228"/>
              <a:gd name="connsiteY6" fmla="*/ 29719 h 955344"/>
              <a:gd name="connsiteX7" fmla="*/ 573202 w 970228"/>
              <a:gd name="connsiteY7" fmla="*/ 39049 h 955344"/>
              <a:gd name="connsiteX8" fmla="*/ 580333 w 970228"/>
              <a:gd name="connsiteY8" fmla="*/ 38699 h 955344"/>
              <a:gd name="connsiteX9" fmla="*/ 582182 w 970228"/>
              <a:gd name="connsiteY9" fmla="*/ 48029 h 955344"/>
              <a:gd name="connsiteX10" fmla="*/ 589313 w 970228"/>
              <a:gd name="connsiteY10" fmla="*/ 47679 h 955344"/>
              <a:gd name="connsiteX11" fmla="*/ 591162 w 970228"/>
              <a:gd name="connsiteY11" fmla="*/ 57009 h 955344"/>
              <a:gd name="connsiteX12" fmla="*/ 598293 w 970228"/>
              <a:gd name="connsiteY12" fmla="*/ 56659 h 955344"/>
              <a:gd name="connsiteX13" fmla="*/ 600142 w 970228"/>
              <a:gd name="connsiteY13" fmla="*/ 65990 h 955344"/>
              <a:gd name="connsiteX14" fmla="*/ 607274 w 970228"/>
              <a:gd name="connsiteY14" fmla="*/ 65640 h 955344"/>
              <a:gd name="connsiteX15" fmla="*/ 609123 w 970228"/>
              <a:gd name="connsiteY15" fmla="*/ 74970 h 955344"/>
              <a:gd name="connsiteX16" fmla="*/ 616254 w 970228"/>
              <a:gd name="connsiteY16" fmla="*/ 74620 h 955344"/>
              <a:gd name="connsiteX17" fmla="*/ 618103 w 970228"/>
              <a:gd name="connsiteY17" fmla="*/ 83950 h 955344"/>
              <a:gd name="connsiteX18" fmla="*/ 625234 w 970228"/>
              <a:gd name="connsiteY18" fmla="*/ 83600 h 955344"/>
              <a:gd name="connsiteX19" fmla="*/ 627083 w 970228"/>
              <a:gd name="connsiteY19" fmla="*/ 92931 h 955344"/>
              <a:gd name="connsiteX20" fmla="*/ 634214 w 970228"/>
              <a:gd name="connsiteY20" fmla="*/ 92581 h 955344"/>
              <a:gd name="connsiteX21" fmla="*/ 636063 w 970228"/>
              <a:gd name="connsiteY21" fmla="*/ 101911 h 955344"/>
              <a:gd name="connsiteX22" fmla="*/ 643195 w 970228"/>
              <a:gd name="connsiteY22" fmla="*/ 101561 h 955344"/>
              <a:gd name="connsiteX23" fmla="*/ 645044 w 970228"/>
              <a:gd name="connsiteY23" fmla="*/ 110891 h 955344"/>
              <a:gd name="connsiteX24" fmla="*/ 652175 w 970228"/>
              <a:gd name="connsiteY24" fmla="*/ 110541 h 955344"/>
              <a:gd name="connsiteX25" fmla="*/ 654024 w 970228"/>
              <a:gd name="connsiteY25" fmla="*/ 119871 h 955344"/>
              <a:gd name="connsiteX26" fmla="*/ 661155 w 970228"/>
              <a:gd name="connsiteY26" fmla="*/ 119521 h 955344"/>
              <a:gd name="connsiteX27" fmla="*/ 663004 w 970228"/>
              <a:gd name="connsiteY27" fmla="*/ 128852 h 955344"/>
              <a:gd name="connsiteX28" fmla="*/ 670135 w 970228"/>
              <a:gd name="connsiteY28" fmla="*/ 128502 h 955344"/>
              <a:gd name="connsiteX29" fmla="*/ 671984 w 970228"/>
              <a:gd name="connsiteY29" fmla="*/ 137832 h 955344"/>
              <a:gd name="connsiteX30" fmla="*/ 679116 w 970228"/>
              <a:gd name="connsiteY30" fmla="*/ 137482 h 955344"/>
              <a:gd name="connsiteX31" fmla="*/ 680965 w 970228"/>
              <a:gd name="connsiteY31" fmla="*/ 146812 h 955344"/>
              <a:gd name="connsiteX32" fmla="*/ 688096 w 970228"/>
              <a:gd name="connsiteY32" fmla="*/ 146462 h 955344"/>
              <a:gd name="connsiteX33" fmla="*/ 689945 w 970228"/>
              <a:gd name="connsiteY33" fmla="*/ 155792 h 955344"/>
              <a:gd name="connsiteX34" fmla="*/ 697076 w 970228"/>
              <a:gd name="connsiteY34" fmla="*/ 155442 h 955344"/>
              <a:gd name="connsiteX35" fmla="*/ 698925 w 970228"/>
              <a:gd name="connsiteY35" fmla="*/ 164773 h 955344"/>
              <a:gd name="connsiteX36" fmla="*/ 706056 w 970228"/>
              <a:gd name="connsiteY36" fmla="*/ 164423 h 955344"/>
              <a:gd name="connsiteX37" fmla="*/ 707905 w 970228"/>
              <a:gd name="connsiteY37" fmla="*/ 173753 h 955344"/>
              <a:gd name="connsiteX38" fmla="*/ 715037 w 970228"/>
              <a:gd name="connsiteY38" fmla="*/ 173403 h 955344"/>
              <a:gd name="connsiteX39" fmla="*/ 716886 w 970228"/>
              <a:gd name="connsiteY39" fmla="*/ 182733 h 955344"/>
              <a:gd name="connsiteX40" fmla="*/ 724017 w 970228"/>
              <a:gd name="connsiteY40" fmla="*/ 182383 h 955344"/>
              <a:gd name="connsiteX41" fmla="*/ 725866 w 970228"/>
              <a:gd name="connsiteY41" fmla="*/ 191713 h 955344"/>
              <a:gd name="connsiteX42" fmla="*/ 732997 w 970228"/>
              <a:gd name="connsiteY42" fmla="*/ 191363 h 955344"/>
              <a:gd name="connsiteX43" fmla="*/ 734846 w 970228"/>
              <a:gd name="connsiteY43" fmla="*/ 200694 h 955344"/>
              <a:gd name="connsiteX44" fmla="*/ 741977 w 970228"/>
              <a:gd name="connsiteY44" fmla="*/ 200344 h 955344"/>
              <a:gd name="connsiteX45" fmla="*/ 743826 w 970228"/>
              <a:gd name="connsiteY45" fmla="*/ 209674 h 955344"/>
              <a:gd name="connsiteX46" fmla="*/ 750958 w 970228"/>
              <a:gd name="connsiteY46" fmla="*/ 209324 h 955344"/>
              <a:gd name="connsiteX47" fmla="*/ 752807 w 970228"/>
              <a:gd name="connsiteY47" fmla="*/ 218654 h 955344"/>
              <a:gd name="connsiteX48" fmla="*/ 759938 w 970228"/>
              <a:gd name="connsiteY48" fmla="*/ 218304 h 955344"/>
              <a:gd name="connsiteX49" fmla="*/ 761787 w 970228"/>
              <a:gd name="connsiteY49" fmla="*/ 227634 h 955344"/>
              <a:gd name="connsiteX50" fmla="*/ 768918 w 970228"/>
              <a:gd name="connsiteY50" fmla="*/ 227284 h 955344"/>
              <a:gd name="connsiteX51" fmla="*/ 770767 w 970228"/>
              <a:gd name="connsiteY51" fmla="*/ 236615 h 955344"/>
              <a:gd name="connsiteX52" fmla="*/ 774310 w 970228"/>
              <a:gd name="connsiteY52" fmla="*/ 236441 h 955344"/>
              <a:gd name="connsiteX53" fmla="*/ 775989 w 970228"/>
              <a:gd name="connsiteY53" fmla="*/ 234763 h 955344"/>
              <a:gd name="connsiteX54" fmla="*/ 777510 w 970228"/>
              <a:gd name="connsiteY54" fmla="*/ 236284 h 955344"/>
              <a:gd name="connsiteX55" fmla="*/ 777899 w 970228"/>
              <a:gd name="connsiteY55" fmla="*/ 236265 h 955344"/>
              <a:gd name="connsiteX56" fmla="*/ 778000 w 970228"/>
              <a:gd name="connsiteY56" fmla="*/ 236774 h 955344"/>
              <a:gd name="connsiteX57" fmla="*/ 786490 w 970228"/>
              <a:gd name="connsiteY57" fmla="*/ 245264 h 955344"/>
              <a:gd name="connsiteX58" fmla="*/ 786879 w 970228"/>
              <a:gd name="connsiteY58" fmla="*/ 245245 h 955344"/>
              <a:gd name="connsiteX59" fmla="*/ 786980 w 970228"/>
              <a:gd name="connsiteY59" fmla="*/ 245754 h 955344"/>
              <a:gd name="connsiteX60" fmla="*/ 795470 w 970228"/>
              <a:gd name="connsiteY60" fmla="*/ 254244 h 955344"/>
              <a:gd name="connsiteX61" fmla="*/ 795859 w 970228"/>
              <a:gd name="connsiteY61" fmla="*/ 254225 h 955344"/>
              <a:gd name="connsiteX62" fmla="*/ 795960 w 970228"/>
              <a:gd name="connsiteY62" fmla="*/ 254734 h 955344"/>
              <a:gd name="connsiteX63" fmla="*/ 804450 w 970228"/>
              <a:gd name="connsiteY63" fmla="*/ 263224 h 955344"/>
              <a:gd name="connsiteX64" fmla="*/ 804840 w 970228"/>
              <a:gd name="connsiteY64" fmla="*/ 263205 h 955344"/>
              <a:gd name="connsiteX65" fmla="*/ 804941 w 970228"/>
              <a:gd name="connsiteY65" fmla="*/ 263715 h 955344"/>
              <a:gd name="connsiteX66" fmla="*/ 970228 w 970228"/>
              <a:gd name="connsiteY66" fmla="*/ 429003 h 955344"/>
              <a:gd name="connsiteX67" fmla="*/ 969583 w 970228"/>
              <a:gd name="connsiteY67" fmla="*/ 435405 h 955344"/>
              <a:gd name="connsiteX68" fmla="*/ 562535 w 970228"/>
              <a:gd name="connsiteY68" fmla="*/ 931691 h 955344"/>
              <a:gd name="connsiteX69" fmla="*/ 486336 w 970228"/>
              <a:gd name="connsiteY69" fmla="*/ 955344 h 955344"/>
              <a:gd name="connsiteX70" fmla="*/ 368078 w 970228"/>
              <a:gd name="connsiteY70" fmla="*/ 837086 h 955344"/>
              <a:gd name="connsiteX71" fmla="*/ 363118 w 970228"/>
              <a:gd name="connsiteY71" fmla="*/ 837086 h 955344"/>
              <a:gd name="connsiteX72" fmla="*/ 363118 w 970228"/>
              <a:gd name="connsiteY72" fmla="*/ 832126 h 955344"/>
              <a:gd name="connsiteX73" fmla="*/ 359098 w 970228"/>
              <a:gd name="connsiteY73" fmla="*/ 828106 h 955344"/>
              <a:gd name="connsiteX74" fmla="*/ 354137 w 970228"/>
              <a:gd name="connsiteY74" fmla="*/ 828106 h 955344"/>
              <a:gd name="connsiteX75" fmla="*/ 354137 w 970228"/>
              <a:gd name="connsiteY75" fmla="*/ 823145 h 955344"/>
              <a:gd name="connsiteX76" fmla="*/ 350118 w 970228"/>
              <a:gd name="connsiteY76" fmla="*/ 819126 h 955344"/>
              <a:gd name="connsiteX77" fmla="*/ 345157 w 970228"/>
              <a:gd name="connsiteY77" fmla="*/ 819126 h 955344"/>
              <a:gd name="connsiteX78" fmla="*/ 345157 w 970228"/>
              <a:gd name="connsiteY78" fmla="*/ 814165 h 955344"/>
              <a:gd name="connsiteX79" fmla="*/ 341138 w 970228"/>
              <a:gd name="connsiteY79" fmla="*/ 810146 h 955344"/>
              <a:gd name="connsiteX80" fmla="*/ 336177 w 970228"/>
              <a:gd name="connsiteY80" fmla="*/ 810146 h 955344"/>
              <a:gd name="connsiteX81" fmla="*/ 336177 w 970228"/>
              <a:gd name="connsiteY81" fmla="*/ 805185 h 955344"/>
              <a:gd name="connsiteX82" fmla="*/ 332157 w 970228"/>
              <a:gd name="connsiteY82" fmla="*/ 801165 h 955344"/>
              <a:gd name="connsiteX83" fmla="*/ 327196 w 970228"/>
              <a:gd name="connsiteY83" fmla="*/ 801165 h 955344"/>
              <a:gd name="connsiteX84" fmla="*/ 327196 w 970228"/>
              <a:gd name="connsiteY84" fmla="*/ 796204 h 955344"/>
              <a:gd name="connsiteX85" fmla="*/ 323177 w 970228"/>
              <a:gd name="connsiteY85" fmla="*/ 792185 h 955344"/>
              <a:gd name="connsiteX86" fmla="*/ 318216 w 970228"/>
              <a:gd name="connsiteY86" fmla="*/ 792185 h 955344"/>
              <a:gd name="connsiteX87" fmla="*/ 318216 w 970228"/>
              <a:gd name="connsiteY87" fmla="*/ 787224 h 955344"/>
              <a:gd name="connsiteX88" fmla="*/ 314197 w 970228"/>
              <a:gd name="connsiteY88" fmla="*/ 783205 h 955344"/>
              <a:gd name="connsiteX89" fmla="*/ 309236 w 970228"/>
              <a:gd name="connsiteY89" fmla="*/ 783205 h 955344"/>
              <a:gd name="connsiteX90" fmla="*/ 309236 w 970228"/>
              <a:gd name="connsiteY90" fmla="*/ 778244 h 955344"/>
              <a:gd name="connsiteX91" fmla="*/ 305217 w 970228"/>
              <a:gd name="connsiteY91" fmla="*/ 774225 h 955344"/>
              <a:gd name="connsiteX92" fmla="*/ 300255 w 970228"/>
              <a:gd name="connsiteY92" fmla="*/ 774225 h 955344"/>
              <a:gd name="connsiteX93" fmla="*/ 300255 w 970228"/>
              <a:gd name="connsiteY93" fmla="*/ 769263 h 955344"/>
              <a:gd name="connsiteX94" fmla="*/ 296236 w 970228"/>
              <a:gd name="connsiteY94" fmla="*/ 765244 h 955344"/>
              <a:gd name="connsiteX95" fmla="*/ 291275 w 970228"/>
              <a:gd name="connsiteY95" fmla="*/ 765244 h 955344"/>
              <a:gd name="connsiteX96" fmla="*/ 291275 w 970228"/>
              <a:gd name="connsiteY96" fmla="*/ 760283 h 955344"/>
              <a:gd name="connsiteX97" fmla="*/ 287256 w 970228"/>
              <a:gd name="connsiteY97" fmla="*/ 756264 h 955344"/>
              <a:gd name="connsiteX98" fmla="*/ 282295 w 970228"/>
              <a:gd name="connsiteY98" fmla="*/ 756264 h 955344"/>
              <a:gd name="connsiteX99" fmla="*/ 282295 w 970228"/>
              <a:gd name="connsiteY99" fmla="*/ 751303 h 955344"/>
              <a:gd name="connsiteX100" fmla="*/ 278276 w 970228"/>
              <a:gd name="connsiteY100" fmla="*/ 747284 h 955344"/>
              <a:gd name="connsiteX101" fmla="*/ 273315 w 970228"/>
              <a:gd name="connsiteY101" fmla="*/ 747284 h 955344"/>
              <a:gd name="connsiteX102" fmla="*/ 273315 w 970228"/>
              <a:gd name="connsiteY102" fmla="*/ 742323 h 955344"/>
              <a:gd name="connsiteX103" fmla="*/ 270872 w 970228"/>
              <a:gd name="connsiteY103" fmla="*/ 739879 h 955344"/>
              <a:gd name="connsiteX104" fmla="*/ 272447 w 970228"/>
              <a:gd name="connsiteY104" fmla="*/ 738304 h 955344"/>
              <a:gd name="connsiteX105" fmla="*/ 264334 w 970228"/>
              <a:gd name="connsiteY105" fmla="*/ 738304 h 955344"/>
              <a:gd name="connsiteX106" fmla="*/ 264334 w 970228"/>
              <a:gd name="connsiteY106" fmla="*/ 729323 h 955344"/>
              <a:gd name="connsiteX107" fmla="*/ 255354 w 970228"/>
              <a:gd name="connsiteY107" fmla="*/ 729323 h 955344"/>
              <a:gd name="connsiteX108" fmla="*/ 255354 w 970228"/>
              <a:gd name="connsiteY108" fmla="*/ 720343 h 955344"/>
              <a:gd name="connsiteX109" fmla="*/ 246374 w 970228"/>
              <a:gd name="connsiteY109" fmla="*/ 720343 h 955344"/>
              <a:gd name="connsiteX110" fmla="*/ 246374 w 970228"/>
              <a:gd name="connsiteY110" fmla="*/ 711363 h 955344"/>
              <a:gd name="connsiteX111" fmla="*/ 237394 w 970228"/>
              <a:gd name="connsiteY111" fmla="*/ 711363 h 955344"/>
              <a:gd name="connsiteX112" fmla="*/ 237394 w 970228"/>
              <a:gd name="connsiteY112" fmla="*/ 702383 h 955344"/>
              <a:gd name="connsiteX113" fmla="*/ 228413 w 970228"/>
              <a:gd name="connsiteY113" fmla="*/ 702383 h 955344"/>
              <a:gd name="connsiteX114" fmla="*/ 228413 w 970228"/>
              <a:gd name="connsiteY114" fmla="*/ 693402 h 955344"/>
              <a:gd name="connsiteX115" fmla="*/ 219433 w 970228"/>
              <a:gd name="connsiteY115" fmla="*/ 693402 h 955344"/>
              <a:gd name="connsiteX116" fmla="*/ 219433 w 970228"/>
              <a:gd name="connsiteY116" fmla="*/ 684422 h 955344"/>
              <a:gd name="connsiteX117" fmla="*/ 210453 w 970228"/>
              <a:gd name="connsiteY117" fmla="*/ 684422 h 955344"/>
              <a:gd name="connsiteX118" fmla="*/ 210453 w 970228"/>
              <a:gd name="connsiteY118" fmla="*/ 675442 h 955344"/>
              <a:gd name="connsiteX119" fmla="*/ 201473 w 970228"/>
              <a:gd name="connsiteY119" fmla="*/ 675442 h 955344"/>
              <a:gd name="connsiteX120" fmla="*/ 201473 w 970228"/>
              <a:gd name="connsiteY120" fmla="*/ 666462 h 955344"/>
              <a:gd name="connsiteX121" fmla="*/ 192492 w 970228"/>
              <a:gd name="connsiteY121" fmla="*/ 666462 h 955344"/>
              <a:gd name="connsiteX122" fmla="*/ 192492 w 970228"/>
              <a:gd name="connsiteY122" fmla="*/ 657481 h 955344"/>
              <a:gd name="connsiteX123" fmla="*/ 183512 w 970228"/>
              <a:gd name="connsiteY123" fmla="*/ 657481 h 955344"/>
              <a:gd name="connsiteX124" fmla="*/ 183512 w 970228"/>
              <a:gd name="connsiteY124" fmla="*/ 648501 h 955344"/>
              <a:gd name="connsiteX125" fmla="*/ 174532 w 970228"/>
              <a:gd name="connsiteY125" fmla="*/ 648501 h 955344"/>
              <a:gd name="connsiteX126" fmla="*/ 174532 w 970228"/>
              <a:gd name="connsiteY126" fmla="*/ 639521 h 955344"/>
              <a:gd name="connsiteX127" fmla="*/ 165552 w 970228"/>
              <a:gd name="connsiteY127" fmla="*/ 639521 h 955344"/>
              <a:gd name="connsiteX128" fmla="*/ 165552 w 970228"/>
              <a:gd name="connsiteY128" fmla="*/ 630540 h 955344"/>
              <a:gd name="connsiteX129" fmla="*/ 156571 w 970228"/>
              <a:gd name="connsiteY129" fmla="*/ 630540 h 955344"/>
              <a:gd name="connsiteX130" fmla="*/ 156571 w 970228"/>
              <a:gd name="connsiteY130" fmla="*/ 621560 h 955344"/>
              <a:gd name="connsiteX131" fmla="*/ 147591 w 970228"/>
              <a:gd name="connsiteY131" fmla="*/ 621560 h 955344"/>
              <a:gd name="connsiteX132" fmla="*/ 147591 w 970228"/>
              <a:gd name="connsiteY132" fmla="*/ 612580 h 955344"/>
              <a:gd name="connsiteX133" fmla="*/ 138611 w 970228"/>
              <a:gd name="connsiteY133" fmla="*/ 612580 h 955344"/>
              <a:gd name="connsiteX134" fmla="*/ 138611 w 970228"/>
              <a:gd name="connsiteY134" fmla="*/ 603600 h 955344"/>
              <a:gd name="connsiteX135" fmla="*/ 129631 w 970228"/>
              <a:gd name="connsiteY135" fmla="*/ 603600 h 955344"/>
              <a:gd name="connsiteX136" fmla="*/ 129631 w 970228"/>
              <a:gd name="connsiteY136" fmla="*/ 594620 h 955344"/>
              <a:gd name="connsiteX137" fmla="*/ 120650 w 970228"/>
              <a:gd name="connsiteY137" fmla="*/ 594620 h 955344"/>
              <a:gd name="connsiteX138" fmla="*/ 120650 w 970228"/>
              <a:gd name="connsiteY138" fmla="*/ 585639 h 955344"/>
              <a:gd name="connsiteX139" fmla="*/ 111670 w 970228"/>
              <a:gd name="connsiteY139" fmla="*/ 585639 h 955344"/>
              <a:gd name="connsiteX140" fmla="*/ 111670 w 970228"/>
              <a:gd name="connsiteY140" fmla="*/ 573881 h 955344"/>
              <a:gd name="connsiteX141" fmla="*/ 105370 w 970228"/>
              <a:gd name="connsiteY141" fmla="*/ 573881 h 955344"/>
              <a:gd name="connsiteX142" fmla="*/ 105370 w 970228"/>
              <a:gd name="connsiteY142" fmla="*/ 517640 h 955344"/>
              <a:gd name="connsiteX143" fmla="*/ 101904 w 970228"/>
              <a:gd name="connsiteY143" fmla="*/ 520509 h 955344"/>
              <a:gd name="connsiteX144" fmla="*/ 97190 w 970228"/>
              <a:gd name="connsiteY144" fmla="*/ 507997 h 955344"/>
              <a:gd name="connsiteX145" fmla="*/ 92924 w 970228"/>
              <a:gd name="connsiteY145" fmla="*/ 511529 h 955344"/>
              <a:gd name="connsiteX146" fmla="*/ 88210 w 970228"/>
              <a:gd name="connsiteY146" fmla="*/ 499015 h 955344"/>
              <a:gd name="connsiteX147" fmla="*/ 83943 w 970228"/>
              <a:gd name="connsiteY147" fmla="*/ 502548 h 955344"/>
              <a:gd name="connsiteX148" fmla="*/ 79229 w 970228"/>
              <a:gd name="connsiteY148" fmla="*/ 490036 h 955344"/>
              <a:gd name="connsiteX149" fmla="*/ 74963 w 970228"/>
              <a:gd name="connsiteY149" fmla="*/ 493568 h 955344"/>
              <a:gd name="connsiteX150" fmla="*/ 70249 w 970228"/>
              <a:gd name="connsiteY150" fmla="*/ 481056 h 955344"/>
              <a:gd name="connsiteX151" fmla="*/ 65983 w 970228"/>
              <a:gd name="connsiteY151" fmla="*/ 484588 h 955344"/>
              <a:gd name="connsiteX152" fmla="*/ 61269 w 970228"/>
              <a:gd name="connsiteY152" fmla="*/ 472076 h 955344"/>
              <a:gd name="connsiteX153" fmla="*/ 57003 w 970228"/>
              <a:gd name="connsiteY153" fmla="*/ 475608 h 955344"/>
              <a:gd name="connsiteX154" fmla="*/ 52289 w 970228"/>
              <a:gd name="connsiteY154" fmla="*/ 463095 h 955344"/>
              <a:gd name="connsiteX155" fmla="*/ 48022 w 970228"/>
              <a:gd name="connsiteY155" fmla="*/ 466628 h 955344"/>
              <a:gd name="connsiteX156" fmla="*/ 43308 w 970228"/>
              <a:gd name="connsiteY156" fmla="*/ 454115 h 955344"/>
              <a:gd name="connsiteX157" fmla="*/ 39042 w 970228"/>
              <a:gd name="connsiteY157" fmla="*/ 457647 h 955344"/>
              <a:gd name="connsiteX158" fmla="*/ 34168 w 970228"/>
              <a:gd name="connsiteY158" fmla="*/ 444709 h 955344"/>
              <a:gd name="connsiteX159" fmla="*/ 32742 w 970228"/>
              <a:gd name="connsiteY159" fmla="*/ 445889 h 955344"/>
              <a:gd name="connsiteX160" fmla="*/ 0 w 970228"/>
              <a:gd name="connsiteY160" fmla="*/ 358973 h 955344"/>
              <a:gd name="connsiteX161" fmla="*/ 70948 w 970228"/>
              <a:gd name="connsiteY161" fmla="*/ 308060 h 955344"/>
              <a:gd name="connsiteX162" fmla="*/ 70948 w 970228"/>
              <a:gd name="connsiteY162" fmla="*/ 302574 h 955344"/>
              <a:gd name="connsiteX163" fmla="*/ 61968 w 970228"/>
              <a:gd name="connsiteY163" fmla="*/ 302574 h 955344"/>
              <a:gd name="connsiteX164" fmla="*/ 61968 w 970228"/>
              <a:gd name="connsiteY164" fmla="*/ 293593 h 955344"/>
              <a:gd name="connsiteX165" fmla="*/ 52987 w 970228"/>
              <a:gd name="connsiteY165" fmla="*/ 293593 h 955344"/>
              <a:gd name="connsiteX166" fmla="*/ 52987 w 970228"/>
              <a:gd name="connsiteY166" fmla="*/ 284613 h 955344"/>
              <a:gd name="connsiteX167" fmla="*/ 44007 w 970228"/>
              <a:gd name="connsiteY167" fmla="*/ 284613 h 955344"/>
              <a:gd name="connsiteX168" fmla="*/ 44007 w 970228"/>
              <a:gd name="connsiteY168" fmla="*/ 275633 h 955344"/>
              <a:gd name="connsiteX169" fmla="*/ 35027 w 970228"/>
              <a:gd name="connsiteY169" fmla="*/ 275633 h 955344"/>
              <a:gd name="connsiteX170" fmla="*/ 35027 w 970228"/>
              <a:gd name="connsiteY170" fmla="*/ 266653 h 955344"/>
              <a:gd name="connsiteX171" fmla="*/ 26047 w 970228"/>
              <a:gd name="connsiteY171" fmla="*/ 266653 h 955344"/>
              <a:gd name="connsiteX172" fmla="*/ 26047 w 970228"/>
              <a:gd name="connsiteY172" fmla="*/ 257673 h 955344"/>
              <a:gd name="connsiteX173" fmla="*/ 17066 w 970228"/>
              <a:gd name="connsiteY173" fmla="*/ 257673 h 955344"/>
              <a:gd name="connsiteX174" fmla="*/ 17066 w 970228"/>
              <a:gd name="connsiteY174" fmla="*/ 248692 h 955344"/>
              <a:gd name="connsiteX175" fmla="*/ 8086 w 970228"/>
              <a:gd name="connsiteY175" fmla="*/ 248692 h 955344"/>
              <a:gd name="connsiteX176" fmla="*/ 8086 w 970228"/>
              <a:gd name="connsiteY176" fmla="*/ 236934 h 955344"/>
              <a:gd name="connsiteX177" fmla="*/ 1786 w 970228"/>
              <a:gd name="connsiteY177" fmla="*/ 236934 h 955344"/>
              <a:gd name="connsiteX178" fmla="*/ 1786 w 970228"/>
              <a:gd name="connsiteY178" fmla="*/ 182761 h 955344"/>
              <a:gd name="connsiteX179" fmla="*/ 80270 w 970228"/>
              <a:gd name="connsiteY179" fmla="*/ 182761 h 955344"/>
              <a:gd name="connsiteX180" fmla="*/ 80270 w 970228"/>
              <a:gd name="connsiteY180" fmla="*/ 182119 h 955344"/>
              <a:gd name="connsiteX181" fmla="*/ 71290 w 970228"/>
              <a:gd name="connsiteY181" fmla="*/ 182119 h 955344"/>
              <a:gd name="connsiteX182" fmla="*/ 71290 w 970228"/>
              <a:gd name="connsiteY182" fmla="*/ 173139 h 955344"/>
              <a:gd name="connsiteX183" fmla="*/ 62309 w 970228"/>
              <a:gd name="connsiteY183" fmla="*/ 173139 h 955344"/>
              <a:gd name="connsiteX184" fmla="*/ 62309 w 970228"/>
              <a:gd name="connsiteY184" fmla="*/ 164158 h 955344"/>
              <a:gd name="connsiteX185" fmla="*/ 53329 w 970228"/>
              <a:gd name="connsiteY185" fmla="*/ 164158 h 955344"/>
              <a:gd name="connsiteX186" fmla="*/ 53329 w 970228"/>
              <a:gd name="connsiteY186" fmla="*/ 152400 h 955344"/>
              <a:gd name="connsiteX187" fmla="*/ 47029 w 970228"/>
              <a:gd name="connsiteY187" fmla="*/ 152400 h 955344"/>
              <a:gd name="connsiteX188" fmla="*/ 47029 w 970228"/>
              <a:gd name="connsiteY188" fmla="*/ 101203 h 955344"/>
              <a:gd name="connsiteX189" fmla="*/ 64960 w 970228"/>
              <a:gd name="connsiteY189" fmla="*/ 101203 h 955344"/>
              <a:gd name="connsiteX190" fmla="*/ 64562 w 970228"/>
              <a:gd name="connsiteY190" fmla="*/ 98546 h 955344"/>
              <a:gd name="connsiteX191" fmla="*/ 56951 w 970228"/>
              <a:gd name="connsiteY191" fmla="*/ 98725 h 955344"/>
              <a:gd name="connsiteX192" fmla="*/ 55581 w 970228"/>
              <a:gd name="connsiteY192" fmla="*/ 89565 h 955344"/>
              <a:gd name="connsiteX193" fmla="*/ 47971 w 970228"/>
              <a:gd name="connsiteY193" fmla="*/ 89744 h 955344"/>
              <a:gd name="connsiteX194" fmla="*/ 46197 w 970228"/>
              <a:gd name="connsiteY194" fmla="*/ 77879 h 955344"/>
              <a:gd name="connsiteX195" fmla="*/ 41671 w 970228"/>
              <a:gd name="connsiteY195" fmla="*/ 77986 h 955344"/>
              <a:gd name="connsiteX196" fmla="*/ 32146 w 970228"/>
              <a:gd name="connsiteY196" fmla="*/ 14287 h 955344"/>
              <a:gd name="connsiteX197" fmla="*/ 547092 w 970228"/>
              <a:gd name="connsiteY197" fmla="*/ 0 h 9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970228" h="955344">
                <a:moveTo>
                  <a:pt x="547092" y="0"/>
                </a:moveTo>
                <a:lnTo>
                  <a:pt x="549460" y="11951"/>
                </a:lnTo>
                <a:lnTo>
                  <a:pt x="553392" y="11758"/>
                </a:lnTo>
                <a:lnTo>
                  <a:pt x="555241" y="21089"/>
                </a:lnTo>
                <a:lnTo>
                  <a:pt x="562372" y="20739"/>
                </a:lnTo>
                <a:lnTo>
                  <a:pt x="564221" y="30069"/>
                </a:lnTo>
                <a:lnTo>
                  <a:pt x="571353" y="29719"/>
                </a:lnTo>
                <a:lnTo>
                  <a:pt x="573202" y="39049"/>
                </a:lnTo>
                <a:lnTo>
                  <a:pt x="580333" y="38699"/>
                </a:lnTo>
                <a:lnTo>
                  <a:pt x="582182" y="48029"/>
                </a:lnTo>
                <a:lnTo>
                  <a:pt x="589313" y="47679"/>
                </a:lnTo>
                <a:lnTo>
                  <a:pt x="591162" y="57009"/>
                </a:lnTo>
                <a:lnTo>
                  <a:pt x="598293" y="56659"/>
                </a:lnTo>
                <a:lnTo>
                  <a:pt x="600142" y="65990"/>
                </a:lnTo>
                <a:lnTo>
                  <a:pt x="607274" y="65640"/>
                </a:lnTo>
                <a:lnTo>
                  <a:pt x="609123" y="74970"/>
                </a:lnTo>
                <a:lnTo>
                  <a:pt x="616254" y="74620"/>
                </a:lnTo>
                <a:lnTo>
                  <a:pt x="618103" y="83950"/>
                </a:lnTo>
                <a:lnTo>
                  <a:pt x="625234" y="83600"/>
                </a:lnTo>
                <a:lnTo>
                  <a:pt x="627083" y="92931"/>
                </a:lnTo>
                <a:lnTo>
                  <a:pt x="634214" y="92581"/>
                </a:lnTo>
                <a:lnTo>
                  <a:pt x="636063" y="101911"/>
                </a:lnTo>
                <a:lnTo>
                  <a:pt x="643195" y="101561"/>
                </a:lnTo>
                <a:lnTo>
                  <a:pt x="645044" y="110891"/>
                </a:lnTo>
                <a:lnTo>
                  <a:pt x="652175" y="110541"/>
                </a:lnTo>
                <a:lnTo>
                  <a:pt x="654024" y="119871"/>
                </a:lnTo>
                <a:lnTo>
                  <a:pt x="661155" y="119521"/>
                </a:lnTo>
                <a:lnTo>
                  <a:pt x="663004" y="128852"/>
                </a:lnTo>
                <a:lnTo>
                  <a:pt x="670135" y="128502"/>
                </a:lnTo>
                <a:lnTo>
                  <a:pt x="671984" y="137832"/>
                </a:lnTo>
                <a:lnTo>
                  <a:pt x="679116" y="137482"/>
                </a:lnTo>
                <a:lnTo>
                  <a:pt x="680965" y="146812"/>
                </a:lnTo>
                <a:lnTo>
                  <a:pt x="688096" y="146462"/>
                </a:lnTo>
                <a:lnTo>
                  <a:pt x="689945" y="155792"/>
                </a:lnTo>
                <a:lnTo>
                  <a:pt x="697076" y="155442"/>
                </a:lnTo>
                <a:lnTo>
                  <a:pt x="698925" y="164773"/>
                </a:lnTo>
                <a:lnTo>
                  <a:pt x="706056" y="164423"/>
                </a:lnTo>
                <a:lnTo>
                  <a:pt x="707905" y="173753"/>
                </a:lnTo>
                <a:lnTo>
                  <a:pt x="715037" y="173403"/>
                </a:lnTo>
                <a:lnTo>
                  <a:pt x="716886" y="182733"/>
                </a:lnTo>
                <a:lnTo>
                  <a:pt x="724017" y="182383"/>
                </a:lnTo>
                <a:lnTo>
                  <a:pt x="725866" y="191713"/>
                </a:lnTo>
                <a:lnTo>
                  <a:pt x="732997" y="191363"/>
                </a:lnTo>
                <a:lnTo>
                  <a:pt x="734846" y="200694"/>
                </a:lnTo>
                <a:lnTo>
                  <a:pt x="741977" y="200344"/>
                </a:lnTo>
                <a:lnTo>
                  <a:pt x="743826" y="209674"/>
                </a:lnTo>
                <a:lnTo>
                  <a:pt x="750958" y="209324"/>
                </a:lnTo>
                <a:lnTo>
                  <a:pt x="752807" y="218654"/>
                </a:lnTo>
                <a:lnTo>
                  <a:pt x="759938" y="218304"/>
                </a:lnTo>
                <a:lnTo>
                  <a:pt x="761787" y="227634"/>
                </a:lnTo>
                <a:lnTo>
                  <a:pt x="768918" y="227284"/>
                </a:lnTo>
                <a:lnTo>
                  <a:pt x="770767" y="236615"/>
                </a:lnTo>
                <a:lnTo>
                  <a:pt x="774310" y="236441"/>
                </a:lnTo>
                <a:lnTo>
                  <a:pt x="775989" y="234763"/>
                </a:lnTo>
                <a:lnTo>
                  <a:pt x="777510" y="236284"/>
                </a:lnTo>
                <a:lnTo>
                  <a:pt x="777899" y="236265"/>
                </a:lnTo>
                <a:lnTo>
                  <a:pt x="778000" y="236774"/>
                </a:lnTo>
                <a:lnTo>
                  <a:pt x="786490" y="245264"/>
                </a:lnTo>
                <a:lnTo>
                  <a:pt x="786879" y="245245"/>
                </a:lnTo>
                <a:lnTo>
                  <a:pt x="786980" y="245754"/>
                </a:lnTo>
                <a:lnTo>
                  <a:pt x="795470" y="254244"/>
                </a:lnTo>
                <a:lnTo>
                  <a:pt x="795859" y="254225"/>
                </a:lnTo>
                <a:lnTo>
                  <a:pt x="795960" y="254734"/>
                </a:lnTo>
                <a:lnTo>
                  <a:pt x="804450" y="263224"/>
                </a:lnTo>
                <a:lnTo>
                  <a:pt x="804840" y="263205"/>
                </a:lnTo>
                <a:lnTo>
                  <a:pt x="804941" y="263715"/>
                </a:lnTo>
                <a:lnTo>
                  <a:pt x="970228" y="429003"/>
                </a:lnTo>
                <a:lnTo>
                  <a:pt x="969583" y="435405"/>
                </a:lnTo>
                <a:cubicBezTo>
                  <a:pt x="923666" y="659797"/>
                  <a:pt x="768731" y="844477"/>
                  <a:pt x="562535" y="931691"/>
                </a:cubicBezTo>
                <a:lnTo>
                  <a:pt x="486336" y="955344"/>
                </a:lnTo>
                <a:lnTo>
                  <a:pt x="368078" y="837086"/>
                </a:lnTo>
                <a:lnTo>
                  <a:pt x="363118" y="837086"/>
                </a:lnTo>
                <a:lnTo>
                  <a:pt x="363118" y="832126"/>
                </a:lnTo>
                <a:lnTo>
                  <a:pt x="359098" y="828106"/>
                </a:lnTo>
                <a:lnTo>
                  <a:pt x="354137" y="828106"/>
                </a:lnTo>
                <a:lnTo>
                  <a:pt x="354137" y="823145"/>
                </a:lnTo>
                <a:lnTo>
                  <a:pt x="350118" y="819126"/>
                </a:lnTo>
                <a:lnTo>
                  <a:pt x="345157" y="819126"/>
                </a:lnTo>
                <a:lnTo>
                  <a:pt x="345157" y="814165"/>
                </a:lnTo>
                <a:lnTo>
                  <a:pt x="341138" y="810146"/>
                </a:lnTo>
                <a:lnTo>
                  <a:pt x="336177" y="810146"/>
                </a:lnTo>
                <a:lnTo>
                  <a:pt x="336177" y="805185"/>
                </a:lnTo>
                <a:lnTo>
                  <a:pt x="332157" y="801165"/>
                </a:lnTo>
                <a:lnTo>
                  <a:pt x="327196" y="801165"/>
                </a:lnTo>
                <a:lnTo>
                  <a:pt x="327196" y="796204"/>
                </a:lnTo>
                <a:lnTo>
                  <a:pt x="323177" y="792185"/>
                </a:lnTo>
                <a:lnTo>
                  <a:pt x="318216" y="792185"/>
                </a:lnTo>
                <a:lnTo>
                  <a:pt x="318216" y="787224"/>
                </a:lnTo>
                <a:lnTo>
                  <a:pt x="314197" y="783205"/>
                </a:lnTo>
                <a:lnTo>
                  <a:pt x="309236" y="783205"/>
                </a:lnTo>
                <a:lnTo>
                  <a:pt x="309236" y="778244"/>
                </a:lnTo>
                <a:lnTo>
                  <a:pt x="305217" y="774225"/>
                </a:lnTo>
                <a:lnTo>
                  <a:pt x="300255" y="774225"/>
                </a:lnTo>
                <a:lnTo>
                  <a:pt x="300255" y="769263"/>
                </a:lnTo>
                <a:lnTo>
                  <a:pt x="296236" y="765244"/>
                </a:lnTo>
                <a:lnTo>
                  <a:pt x="291275" y="765244"/>
                </a:lnTo>
                <a:lnTo>
                  <a:pt x="291275" y="760283"/>
                </a:lnTo>
                <a:lnTo>
                  <a:pt x="287256" y="756264"/>
                </a:lnTo>
                <a:lnTo>
                  <a:pt x="282295" y="756264"/>
                </a:lnTo>
                <a:lnTo>
                  <a:pt x="282295" y="751303"/>
                </a:lnTo>
                <a:lnTo>
                  <a:pt x="278276" y="747284"/>
                </a:lnTo>
                <a:lnTo>
                  <a:pt x="273315" y="747284"/>
                </a:lnTo>
                <a:lnTo>
                  <a:pt x="273315" y="742323"/>
                </a:lnTo>
                <a:lnTo>
                  <a:pt x="270872" y="739879"/>
                </a:lnTo>
                <a:lnTo>
                  <a:pt x="272447" y="738304"/>
                </a:lnTo>
                <a:lnTo>
                  <a:pt x="264334" y="738304"/>
                </a:lnTo>
                <a:lnTo>
                  <a:pt x="264334" y="729323"/>
                </a:lnTo>
                <a:lnTo>
                  <a:pt x="255354" y="729323"/>
                </a:lnTo>
                <a:lnTo>
                  <a:pt x="255354" y="720343"/>
                </a:lnTo>
                <a:lnTo>
                  <a:pt x="246374" y="720343"/>
                </a:lnTo>
                <a:lnTo>
                  <a:pt x="246374" y="711363"/>
                </a:lnTo>
                <a:lnTo>
                  <a:pt x="237394" y="711363"/>
                </a:lnTo>
                <a:lnTo>
                  <a:pt x="237394" y="702383"/>
                </a:lnTo>
                <a:lnTo>
                  <a:pt x="228413" y="702383"/>
                </a:lnTo>
                <a:lnTo>
                  <a:pt x="228413" y="693402"/>
                </a:lnTo>
                <a:lnTo>
                  <a:pt x="219433" y="693402"/>
                </a:lnTo>
                <a:lnTo>
                  <a:pt x="219433" y="684422"/>
                </a:lnTo>
                <a:lnTo>
                  <a:pt x="210453" y="684422"/>
                </a:lnTo>
                <a:lnTo>
                  <a:pt x="210453" y="675442"/>
                </a:lnTo>
                <a:lnTo>
                  <a:pt x="201473" y="675442"/>
                </a:lnTo>
                <a:lnTo>
                  <a:pt x="201473" y="666462"/>
                </a:lnTo>
                <a:lnTo>
                  <a:pt x="192492" y="666462"/>
                </a:lnTo>
                <a:lnTo>
                  <a:pt x="192492" y="657481"/>
                </a:lnTo>
                <a:lnTo>
                  <a:pt x="183512" y="657481"/>
                </a:lnTo>
                <a:lnTo>
                  <a:pt x="183512" y="648501"/>
                </a:lnTo>
                <a:lnTo>
                  <a:pt x="174532" y="648501"/>
                </a:lnTo>
                <a:lnTo>
                  <a:pt x="174532" y="639521"/>
                </a:lnTo>
                <a:lnTo>
                  <a:pt x="165552" y="639521"/>
                </a:lnTo>
                <a:lnTo>
                  <a:pt x="165552" y="630540"/>
                </a:lnTo>
                <a:lnTo>
                  <a:pt x="156571" y="630540"/>
                </a:lnTo>
                <a:lnTo>
                  <a:pt x="156571" y="621560"/>
                </a:lnTo>
                <a:lnTo>
                  <a:pt x="147591" y="621560"/>
                </a:lnTo>
                <a:lnTo>
                  <a:pt x="147591" y="612580"/>
                </a:lnTo>
                <a:lnTo>
                  <a:pt x="138611" y="612580"/>
                </a:lnTo>
                <a:lnTo>
                  <a:pt x="138611" y="603600"/>
                </a:lnTo>
                <a:lnTo>
                  <a:pt x="129631" y="603600"/>
                </a:lnTo>
                <a:lnTo>
                  <a:pt x="129631" y="594620"/>
                </a:lnTo>
                <a:lnTo>
                  <a:pt x="120650" y="594620"/>
                </a:lnTo>
                <a:lnTo>
                  <a:pt x="120650" y="585639"/>
                </a:lnTo>
                <a:lnTo>
                  <a:pt x="111670" y="585639"/>
                </a:lnTo>
                <a:lnTo>
                  <a:pt x="111670" y="573881"/>
                </a:lnTo>
                <a:lnTo>
                  <a:pt x="105370" y="573881"/>
                </a:lnTo>
                <a:lnTo>
                  <a:pt x="105370" y="517640"/>
                </a:lnTo>
                <a:lnTo>
                  <a:pt x="101904" y="520509"/>
                </a:lnTo>
                <a:lnTo>
                  <a:pt x="97190" y="507997"/>
                </a:lnTo>
                <a:lnTo>
                  <a:pt x="92924" y="511529"/>
                </a:lnTo>
                <a:lnTo>
                  <a:pt x="88210" y="499015"/>
                </a:lnTo>
                <a:lnTo>
                  <a:pt x="83943" y="502548"/>
                </a:lnTo>
                <a:lnTo>
                  <a:pt x="79229" y="490036"/>
                </a:lnTo>
                <a:lnTo>
                  <a:pt x="74963" y="493568"/>
                </a:lnTo>
                <a:lnTo>
                  <a:pt x="70249" y="481056"/>
                </a:lnTo>
                <a:lnTo>
                  <a:pt x="65983" y="484588"/>
                </a:lnTo>
                <a:lnTo>
                  <a:pt x="61269" y="472076"/>
                </a:lnTo>
                <a:lnTo>
                  <a:pt x="57003" y="475608"/>
                </a:lnTo>
                <a:lnTo>
                  <a:pt x="52289" y="463095"/>
                </a:lnTo>
                <a:lnTo>
                  <a:pt x="48022" y="466628"/>
                </a:lnTo>
                <a:lnTo>
                  <a:pt x="43308" y="454115"/>
                </a:lnTo>
                <a:lnTo>
                  <a:pt x="39042" y="457647"/>
                </a:lnTo>
                <a:lnTo>
                  <a:pt x="34168" y="444709"/>
                </a:lnTo>
                <a:lnTo>
                  <a:pt x="32742" y="445889"/>
                </a:lnTo>
                <a:cubicBezTo>
                  <a:pt x="23217" y="415329"/>
                  <a:pt x="12303" y="386357"/>
                  <a:pt x="0" y="358973"/>
                </a:cubicBezTo>
                <a:lnTo>
                  <a:pt x="70948" y="308060"/>
                </a:lnTo>
                <a:lnTo>
                  <a:pt x="70948" y="302574"/>
                </a:lnTo>
                <a:lnTo>
                  <a:pt x="61968" y="302574"/>
                </a:lnTo>
                <a:lnTo>
                  <a:pt x="61968" y="293593"/>
                </a:lnTo>
                <a:lnTo>
                  <a:pt x="52987" y="293593"/>
                </a:lnTo>
                <a:lnTo>
                  <a:pt x="52987" y="284613"/>
                </a:lnTo>
                <a:lnTo>
                  <a:pt x="44007" y="284613"/>
                </a:lnTo>
                <a:lnTo>
                  <a:pt x="44007" y="275633"/>
                </a:lnTo>
                <a:lnTo>
                  <a:pt x="35027" y="275633"/>
                </a:lnTo>
                <a:lnTo>
                  <a:pt x="35027" y="266653"/>
                </a:lnTo>
                <a:lnTo>
                  <a:pt x="26047" y="266653"/>
                </a:lnTo>
                <a:lnTo>
                  <a:pt x="26047" y="257673"/>
                </a:lnTo>
                <a:lnTo>
                  <a:pt x="17066" y="257673"/>
                </a:lnTo>
                <a:lnTo>
                  <a:pt x="17066" y="248692"/>
                </a:lnTo>
                <a:lnTo>
                  <a:pt x="8086" y="248692"/>
                </a:lnTo>
                <a:lnTo>
                  <a:pt x="8086" y="236934"/>
                </a:lnTo>
                <a:lnTo>
                  <a:pt x="1786" y="236934"/>
                </a:lnTo>
                <a:lnTo>
                  <a:pt x="1786" y="182761"/>
                </a:lnTo>
                <a:lnTo>
                  <a:pt x="80270" y="182761"/>
                </a:lnTo>
                <a:lnTo>
                  <a:pt x="80270" y="182119"/>
                </a:lnTo>
                <a:lnTo>
                  <a:pt x="71290" y="182119"/>
                </a:lnTo>
                <a:lnTo>
                  <a:pt x="71290" y="173139"/>
                </a:lnTo>
                <a:lnTo>
                  <a:pt x="62309" y="173139"/>
                </a:lnTo>
                <a:lnTo>
                  <a:pt x="62309" y="164158"/>
                </a:lnTo>
                <a:lnTo>
                  <a:pt x="53329" y="164158"/>
                </a:lnTo>
                <a:lnTo>
                  <a:pt x="53329" y="152400"/>
                </a:lnTo>
                <a:lnTo>
                  <a:pt x="47029" y="152400"/>
                </a:lnTo>
                <a:lnTo>
                  <a:pt x="47029" y="101203"/>
                </a:lnTo>
                <a:lnTo>
                  <a:pt x="64960" y="101203"/>
                </a:lnTo>
                <a:lnTo>
                  <a:pt x="64562" y="98546"/>
                </a:lnTo>
                <a:lnTo>
                  <a:pt x="56951" y="98725"/>
                </a:lnTo>
                <a:lnTo>
                  <a:pt x="55581" y="89565"/>
                </a:lnTo>
                <a:lnTo>
                  <a:pt x="47971" y="89744"/>
                </a:lnTo>
                <a:lnTo>
                  <a:pt x="46197" y="77879"/>
                </a:lnTo>
                <a:lnTo>
                  <a:pt x="41671" y="77986"/>
                </a:lnTo>
                <a:cubicBezTo>
                  <a:pt x="39290" y="55364"/>
                  <a:pt x="36115" y="34131"/>
                  <a:pt x="32146" y="14287"/>
                </a:cubicBezTo>
                <a:cubicBezTo>
                  <a:pt x="230584" y="13097"/>
                  <a:pt x="402232" y="8334"/>
                  <a:pt x="547092" y="0"/>
                </a:cubicBezTo>
                <a:close/>
              </a:path>
            </a:pathLst>
          </a:custGeom>
          <a:gradFill>
            <a:gsLst>
              <a:gs pos="0">
                <a:srgbClr val="567D2B">
                  <a:alpha val="52941"/>
                </a:srgbClr>
              </a:gs>
              <a:gs pos="100000">
                <a:srgbClr val="567D2B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FFFF"/>
              </a:solidFill>
              <a:latin typeface="Times New Roman" panose="02020603050405020304"/>
              <a:ea typeface="+mn-ea"/>
            </a:endParaRPr>
          </a:p>
        </p:txBody>
      </p:sp>
      <p:sp>
        <p:nvSpPr>
          <p:cNvPr id="63" name="文本框 31"/>
          <p:cNvSpPr/>
          <p:nvPr/>
        </p:nvSpPr>
        <p:spPr bwMode="auto">
          <a:xfrm>
            <a:off x="7838440" y="2663825"/>
            <a:ext cx="588963" cy="574675"/>
          </a:xfrm>
          <a:custGeom>
            <a:avLst/>
            <a:gdLst>
              <a:gd name="T0" fmla="*/ 186928 w 589954"/>
              <a:gd name="T1" fmla="*/ 464343 h 573881"/>
              <a:gd name="T2" fmla="*/ 186928 w 589954"/>
              <a:gd name="T3" fmla="*/ 495300 h 573881"/>
              <a:gd name="T4" fmla="*/ 449460 w 589954"/>
              <a:gd name="T5" fmla="*/ 495300 h 573881"/>
              <a:gd name="T6" fmla="*/ 449460 w 589954"/>
              <a:gd name="T7" fmla="*/ 464343 h 573881"/>
              <a:gd name="T8" fmla="*/ 186928 w 589954"/>
              <a:gd name="T9" fmla="*/ 464343 h 573881"/>
              <a:gd name="T10" fmla="*/ 186928 w 589954"/>
              <a:gd name="T11" fmla="*/ 392311 h 573881"/>
              <a:gd name="T12" fmla="*/ 186928 w 589954"/>
              <a:gd name="T13" fmla="*/ 422672 h 573881"/>
              <a:gd name="T14" fmla="*/ 449460 w 589954"/>
              <a:gd name="T15" fmla="*/ 422672 h 573881"/>
              <a:gd name="T16" fmla="*/ 449460 w 589954"/>
              <a:gd name="T17" fmla="*/ 392311 h 573881"/>
              <a:gd name="T18" fmla="*/ 186928 w 589954"/>
              <a:gd name="T19" fmla="*/ 392311 h 573881"/>
              <a:gd name="T20" fmla="*/ 186928 w 589954"/>
              <a:gd name="T21" fmla="*/ 320278 h 573881"/>
              <a:gd name="T22" fmla="*/ 186928 w 589954"/>
              <a:gd name="T23" fmla="*/ 350639 h 573881"/>
              <a:gd name="T24" fmla="*/ 449460 w 589954"/>
              <a:gd name="T25" fmla="*/ 350639 h 573881"/>
              <a:gd name="T26" fmla="*/ 449460 w 589954"/>
              <a:gd name="T27" fmla="*/ 320278 h 573881"/>
              <a:gd name="T28" fmla="*/ 186928 w 589954"/>
              <a:gd name="T29" fmla="*/ 320278 h 573881"/>
              <a:gd name="T30" fmla="*/ 547092 w 589954"/>
              <a:gd name="T31" fmla="*/ 0 h 573881"/>
              <a:gd name="T32" fmla="*/ 559593 w 589954"/>
              <a:gd name="T33" fmla="*/ 63103 h 573881"/>
              <a:gd name="T34" fmla="*/ 317896 w 589954"/>
              <a:gd name="T35" fmla="*/ 71139 h 573881"/>
              <a:gd name="T36" fmla="*/ 307181 w 589954"/>
              <a:gd name="T37" fmla="*/ 101203 h 573881"/>
              <a:gd name="T38" fmla="*/ 544710 w 589954"/>
              <a:gd name="T39" fmla="*/ 101203 h 573881"/>
              <a:gd name="T40" fmla="*/ 544710 w 589954"/>
              <a:gd name="T41" fmla="*/ 152400 h 573881"/>
              <a:gd name="T42" fmla="*/ 284857 w 589954"/>
              <a:gd name="T43" fmla="*/ 152400 h 573881"/>
              <a:gd name="T44" fmla="*/ 269081 w 589954"/>
              <a:gd name="T45" fmla="*/ 182761 h 573881"/>
              <a:gd name="T46" fmla="*/ 589954 w 589954"/>
              <a:gd name="T47" fmla="*/ 182761 h 573881"/>
              <a:gd name="T48" fmla="*/ 589954 w 589954"/>
              <a:gd name="T49" fmla="*/ 236934 h 573881"/>
              <a:gd name="T50" fmla="*/ 236041 w 589954"/>
              <a:gd name="T51" fmla="*/ 236934 h 573881"/>
              <a:gd name="T52" fmla="*/ 216396 w 589954"/>
              <a:gd name="T53" fmla="*/ 264318 h 573881"/>
              <a:gd name="T54" fmla="*/ 531018 w 589954"/>
              <a:gd name="T55" fmla="*/ 264318 h 573881"/>
              <a:gd name="T56" fmla="*/ 531018 w 589954"/>
              <a:gd name="T57" fmla="*/ 573881 h 573881"/>
              <a:gd name="T58" fmla="*/ 449460 w 589954"/>
              <a:gd name="T59" fmla="*/ 573881 h 573881"/>
              <a:gd name="T60" fmla="*/ 449460 w 589954"/>
              <a:gd name="T61" fmla="*/ 551259 h 573881"/>
              <a:gd name="T62" fmla="*/ 186928 w 589954"/>
              <a:gd name="T63" fmla="*/ 551259 h 573881"/>
              <a:gd name="T64" fmla="*/ 186928 w 589954"/>
              <a:gd name="T65" fmla="*/ 573881 h 573881"/>
              <a:gd name="T66" fmla="*/ 105370 w 589954"/>
              <a:gd name="T67" fmla="*/ 573881 h 573881"/>
              <a:gd name="T68" fmla="*/ 105370 w 589954"/>
              <a:gd name="T69" fmla="*/ 385762 h 573881"/>
              <a:gd name="T70" fmla="*/ 32742 w 589954"/>
              <a:gd name="T71" fmla="*/ 445889 h 573881"/>
              <a:gd name="T72" fmla="*/ 0 w 589954"/>
              <a:gd name="T73" fmla="*/ 358973 h 573881"/>
              <a:gd name="T74" fmla="*/ 144363 w 589954"/>
              <a:gd name="T75" fmla="*/ 236934 h 573881"/>
              <a:gd name="T76" fmla="*/ 1786 w 589954"/>
              <a:gd name="T77" fmla="*/ 236934 h 573881"/>
              <a:gd name="T78" fmla="*/ 1786 w 589954"/>
              <a:gd name="T79" fmla="*/ 182761 h 573881"/>
              <a:gd name="T80" fmla="*/ 183356 w 589954"/>
              <a:gd name="T81" fmla="*/ 182761 h 573881"/>
              <a:gd name="T82" fmla="*/ 200322 w 589954"/>
              <a:gd name="T83" fmla="*/ 152400 h 573881"/>
              <a:gd name="T84" fmla="*/ 47029 w 589954"/>
              <a:gd name="T85" fmla="*/ 152400 h 573881"/>
              <a:gd name="T86" fmla="*/ 47029 w 589954"/>
              <a:gd name="T87" fmla="*/ 101203 h 573881"/>
              <a:gd name="T88" fmla="*/ 222349 w 589954"/>
              <a:gd name="T89" fmla="*/ 101203 h 573881"/>
              <a:gd name="T90" fmla="*/ 231278 w 589954"/>
              <a:gd name="T91" fmla="*/ 73521 h 573881"/>
              <a:gd name="T92" fmla="*/ 41671 w 589954"/>
              <a:gd name="T93" fmla="*/ 77986 h 573881"/>
              <a:gd name="T94" fmla="*/ 32146 w 589954"/>
              <a:gd name="T95" fmla="*/ 14287 h 573881"/>
              <a:gd name="T96" fmla="*/ 547092 w 589954"/>
              <a:gd name="T97" fmla="*/ 0 h 573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954" h="573881">
                <a:moveTo>
                  <a:pt x="186928" y="464343"/>
                </a:moveTo>
                <a:lnTo>
                  <a:pt x="186928" y="495300"/>
                </a:lnTo>
                <a:lnTo>
                  <a:pt x="449460" y="495300"/>
                </a:lnTo>
                <a:lnTo>
                  <a:pt x="449460" y="464343"/>
                </a:lnTo>
                <a:lnTo>
                  <a:pt x="186928" y="464343"/>
                </a:lnTo>
                <a:close/>
                <a:moveTo>
                  <a:pt x="186928" y="392311"/>
                </a:moveTo>
                <a:lnTo>
                  <a:pt x="186928" y="422672"/>
                </a:lnTo>
                <a:lnTo>
                  <a:pt x="449460" y="422672"/>
                </a:lnTo>
                <a:lnTo>
                  <a:pt x="449460" y="392311"/>
                </a:lnTo>
                <a:lnTo>
                  <a:pt x="186928" y="392311"/>
                </a:lnTo>
                <a:close/>
                <a:moveTo>
                  <a:pt x="186928" y="320278"/>
                </a:moveTo>
                <a:lnTo>
                  <a:pt x="186928" y="350639"/>
                </a:lnTo>
                <a:lnTo>
                  <a:pt x="449460" y="350639"/>
                </a:lnTo>
                <a:lnTo>
                  <a:pt x="449460" y="320278"/>
                </a:lnTo>
                <a:lnTo>
                  <a:pt x="186928" y="320278"/>
                </a:lnTo>
                <a:close/>
                <a:moveTo>
                  <a:pt x="547092" y="0"/>
                </a:moveTo>
                <a:lnTo>
                  <a:pt x="559593" y="63103"/>
                </a:lnTo>
                <a:lnTo>
                  <a:pt x="317896" y="71139"/>
                </a:lnTo>
                <a:cubicBezTo>
                  <a:pt x="314523" y="81260"/>
                  <a:pt x="310951" y="91281"/>
                  <a:pt x="307181" y="101203"/>
                </a:cubicBezTo>
                <a:lnTo>
                  <a:pt x="544710" y="101203"/>
                </a:lnTo>
                <a:lnTo>
                  <a:pt x="544710" y="152400"/>
                </a:lnTo>
                <a:lnTo>
                  <a:pt x="284857" y="152400"/>
                </a:lnTo>
                <a:cubicBezTo>
                  <a:pt x="279896" y="162718"/>
                  <a:pt x="274637" y="172839"/>
                  <a:pt x="269081" y="182761"/>
                </a:cubicBezTo>
                <a:lnTo>
                  <a:pt x="589954" y="182761"/>
                </a:lnTo>
                <a:lnTo>
                  <a:pt x="589954" y="236934"/>
                </a:lnTo>
                <a:lnTo>
                  <a:pt x="236041" y="236934"/>
                </a:lnTo>
                <a:cubicBezTo>
                  <a:pt x="229691" y="246261"/>
                  <a:pt x="223143" y="255389"/>
                  <a:pt x="216396" y="264318"/>
                </a:cubicBezTo>
                <a:lnTo>
                  <a:pt x="531018" y="264318"/>
                </a:lnTo>
                <a:lnTo>
                  <a:pt x="531018" y="573881"/>
                </a:lnTo>
                <a:lnTo>
                  <a:pt x="449460" y="573881"/>
                </a:lnTo>
                <a:lnTo>
                  <a:pt x="449460" y="551259"/>
                </a:lnTo>
                <a:lnTo>
                  <a:pt x="186928" y="551259"/>
                </a:lnTo>
                <a:lnTo>
                  <a:pt x="186928" y="573881"/>
                </a:lnTo>
                <a:lnTo>
                  <a:pt x="105370" y="573881"/>
                </a:lnTo>
                <a:lnTo>
                  <a:pt x="105370" y="385762"/>
                </a:lnTo>
                <a:cubicBezTo>
                  <a:pt x="82748" y="406400"/>
                  <a:pt x="58539" y="426442"/>
                  <a:pt x="32742" y="445889"/>
                </a:cubicBezTo>
                <a:cubicBezTo>
                  <a:pt x="23217" y="415329"/>
                  <a:pt x="12303" y="386357"/>
                  <a:pt x="0" y="358973"/>
                </a:cubicBezTo>
                <a:cubicBezTo>
                  <a:pt x="58340" y="323254"/>
                  <a:pt x="106461" y="282575"/>
                  <a:pt x="144363" y="236934"/>
                </a:cubicBezTo>
                <a:lnTo>
                  <a:pt x="1786" y="236934"/>
                </a:lnTo>
                <a:lnTo>
                  <a:pt x="1786" y="182761"/>
                </a:lnTo>
                <a:lnTo>
                  <a:pt x="183356" y="182761"/>
                </a:lnTo>
                <a:cubicBezTo>
                  <a:pt x="189309" y="172839"/>
                  <a:pt x="194964" y="162718"/>
                  <a:pt x="200322" y="152400"/>
                </a:cubicBezTo>
                <a:lnTo>
                  <a:pt x="47029" y="152400"/>
                </a:lnTo>
                <a:lnTo>
                  <a:pt x="47029" y="101203"/>
                </a:lnTo>
                <a:lnTo>
                  <a:pt x="222349" y="101203"/>
                </a:lnTo>
                <a:cubicBezTo>
                  <a:pt x="225722" y="92075"/>
                  <a:pt x="228699" y="82847"/>
                  <a:pt x="231278" y="73521"/>
                </a:cubicBezTo>
                <a:lnTo>
                  <a:pt x="41671" y="77986"/>
                </a:lnTo>
                <a:cubicBezTo>
                  <a:pt x="39290" y="55364"/>
                  <a:pt x="36115" y="34131"/>
                  <a:pt x="32146" y="14287"/>
                </a:cubicBezTo>
                <a:cubicBezTo>
                  <a:pt x="230584" y="13097"/>
                  <a:pt x="402232" y="8334"/>
                  <a:pt x="547092" y="0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7454265" y="2271713"/>
            <a:ext cx="1376363" cy="1376362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525703" y="2352675"/>
            <a:ext cx="1214437" cy="1214438"/>
          </a:xfrm>
          <a:prstGeom prst="ellipse">
            <a:avLst/>
          </a:prstGeom>
          <a:noFill/>
          <a:ln w="12700" cap="flat" cmpd="sng" algn="ctr">
            <a:solidFill>
              <a:srgbClr val="90C413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sp>
        <p:nvSpPr>
          <p:cNvPr id="66" name="任意多边形 65"/>
          <p:cNvSpPr>
            <a:spLocks noChangeAspect="1"/>
          </p:cNvSpPr>
          <p:nvPr/>
        </p:nvSpPr>
        <p:spPr>
          <a:xfrm>
            <a:off x="3609340" y="2686050"/>
            <a:ext cx="969963" cy="969963"/>
          </a:xfrm>
          <a:custGeom>
            <a:avLst/>
            <a:gdLst>
              <a:gd name="connsiteX0" fmla="*/ 157193 w 970530"/>
              <a:gd name="connsiteY0" fmla="*/ 238654 h 968938"/>
              <a:gd name="connsiteX1" fmla="*/ 154926 w 970530"/>
              <a:gd name="connsiteY1" fmla="*/ 240047 h 968938"/>
              <a:gd name="connsiteX2" fmla="*/ 158049 w 970530"/>
              <a:gd name="connsiteY2" fmla="*/ 240047 h 968938"/>
              <a:gd name="connsiteX3" fmla="*/ 152692 w 970530"/>
              <a:gd name="connsiteY3" fmla="*/ 236963 h 968938"/>
              <a:gd name="connsiteX4" fmla="*/ 152692 w 970530"/>
              <a:gd name="connsiteY4" fmla="*/ 240047 h 968938"/>
              <a:gd name="connsiteX5" fmla="*/ 154587 w 970530"/>
              <a:gd name="connsiteY5" fmla="*/ 240047 h 968938"/>
              <a:gd name="connsiteX6" fmla="*/ 148213 w 970530"/>
              <a:gd name="connsiteY6" fmla="*/ 229675 h 968938"/>
              <a:gd name="connsiteX7" fmla="*/ 145947 w 970530"/>
              <a:gd name="connsiteY7" fmla="*/ 231066 h 968938"/>
              <a:gd name="connsiteX8" fmla="*/ 149068 w 970530"/>
              <a:gd name="connsiteY8" fmla="*/ 231066 h 968938"/>
              <a:gd name="connsiteX9" fmla="*/ 143712 w 970530"/>
              <a:gd name="connsiteY9" fmla="*/ 227983 h 968938"/>
              <a:gd name="connsiteX10" fmla="*/ 143712 w 970530"/>
              <a:gd name="connsiteY10" fmla="*/ 231066 h 968938"/>
              <a:gd name="connsiteX11" fmla="*/ 145606 w 970530"/>
              <a:gd name="connsiteY11" fmla="*/ 231066 h 968938"/>
              <a:gd name="connsiteX12" fmla="*/ 139233 w 970530"/>
              <a:gd name="connsiteY12" fmla="*/ 220695 h 968938"/>
              <a:gd name="connsiteX13" fmla="*/ 136967 w 970530"/>
              <a:gd name="connsiteY13" fmla="*/ 222086 h 968938"/>
              <a:gd name="connsiteX14" fmla="*/ 140088 w 970530"/>
              <a:gd name="connsiteY14" fmla="*/ 222086 h 968938"/>
              <a:gd name="connsiteX15" fmla="*/ 134732 w 970530"/>
              <a:gd name="connsiteY15" fmla="*/ 219003 h 968938"/>
              <a:gd name="connsiteX16" fmla="*/ 134732 w 970530"/>
              <a:gd name="connsiteY16" fmla="*/ 222086 h 968938"/>
              <a:gd name="connsiteX17" fmla="*/ 136626 w 970530"/>
              <a:gd name="connsiteY17" fmla="*/ 222086 h 968938"/>
              <a:gd name="connsiteX18" fmla="*/ 130253 w 970530"/>
              <a:gd name="connsiteY18" fmla="*/ 211715 h 968938"/>
              <a:gd name="connsiteX19" fmla="*/ 127987 w 970530"/>
              <a:gd name="connsiteY19" fmla="*/ 213106 h 968938"/>
              <a:gd name="connsiteX20" fmla="*/ 131108 w 970530"/>
              <a:gd name="connsiteY20" fmla="*/ 213106 h 968938"/>
              <a:gd name="connsiteX21" fmla="*/ 125752 w 970530"/>
              <a:gd name="connsiteY21" fmla="*/ 210023 h 968938"/>
              <a:gd name="connsiteX22" fmla="*/ 125752 w 970530"/>
              <a:gd name="connsiteY22" fmla="*/ 213106 h 968938"/>
              <a:gd name="connsiteX23" fmla="*/ 127646 w 970530"/>
              <a:gd name="connsiteY23" fmla="*/ 213106 h 968938"/>
              <a:gd name="connsiteX24" fmla="*/ 121272 w 970530"/>
              <a:gd name="connsiteY24" fmla="*/ 202733 h 968938"/>
              <a:gd name="connsiteX25" fmla="*/ 119005 w 970530"/>
              <a:gd name="connsiteY25" fmla="*/ 204126 h 968938"/>
              <a:gd name="connsiteX26" fmla="*/ 122128 w 970530"/>
              <a:gd name="connsiteY26" fmla="*/ 204126 h 968938"/>
              <a:gd name="connsiteX27" fmla="*/ 116771 w 970530"/>
              <a:gd name="connsiteY27" fmla="*/ 201042 h 968938"/>
              <a:gd name="connsiteX28" fmla="*/ 116771 w 970530"/>
              <a:gd name="connsiteY28" fmla="*/ 204126 h 968938"/>
              <a:gd name="connsiteX29" fmla="*/ 118666 w 970530"/>
              <a:gd name="connsiteY29" fmla="*/ 204126 h 968938"/>
              <a:gd name="connsiteX30" fmla="*/ 112292 w 970530"/>
              <a:gd name="connsiteY30" fmla="*/ 193754 h 968938"/>
              <a:gd name="connsiteX31" fmla="*/ 111919 w 970530"/>
              <a:gd name="connsiteY31" fmla="*/ 193983 h 968938"/>
              <a:gd name="connsiteX32" fmla="*/ 111919 w 970530"/>
              <a:gd name="connsiteY32" fmla="*/ 195145 h 968938"/>
              <a:gd name="connsiteX33" fmla="*/ 113147 w 970530"/>
              <a:gd name="connsiteY33" fmla="*/ 195145 h 968938"/>
              <a:gd name="connsiteX34" fmla="*/ 233958 w 970530"/>
              <a:gd name="connsiteY34" fmla="*/ 0 h 968938"/>
              <a:gd name="connsiteX35" fmla="*/ 320874 w 970530"/>
              <a:gd name="connsiteY35" fmla="*/ 8930 h 968938"/>
              <a:gd name="connsiteX36" fmla="*/ 315034 w 970530"/>
              <a:gd name="connsiteY36" fmla="*/ 21406 h 968938"/>
              <a:gd name="connsiteX37" fmla="*/ 325726 w 970530"/>
              <a:gd name="connsiteY37" fmla="*/ 22505 h 968938"/>
              <a:gd name="connsiteX38" fmla="*/ 322127 w 970530"/>
              <a:gd name="connsiteY38" fmla="*/ 30193 h 968938"/>
              <a:gd name="connsiteX39" fmla="*/ 334707 w 970530"/>
              <a:gd name="connsiteY39" fmla="*/ 31486 h 968938"/>
              <a:gd name="connsiteX40" fmla="*/ 331109 w 970530"/>
              <a:gd name="connsiteY40" fmla="*/ 39174 h 968938"/>
              <a:gd name="connsiteX41" fmla="*/ 343687 w 970530"/>
              <a:gd name="connsiteY41" fmla="*/ 40466 h 968938"/>
              <a:gd name="connsiteX42" fmla="*/ 340089 w 970530"/>
              <a:gd name="connsiteY42" fmla="*/ 48154 h 968938"/>
              <a:gd name="connsiteX43" fmla="*/ 352667 w 970530"/>
              <a:gd name="connsiteY43" fmla="*/ 49446 h 968938"/>
              <a:gd name="connsiteX44" fmla="*/ 349069 w 970530"/>
              <a:gd name="connsiteY44" fmla="*/ 57134 h 968938"/>
              <a:gd name="connsiteX45" fmla="*/ 361647 w 970530"/>
              <a:gd name="connsiteY45" fmla="*/ 58426 h 968938"/>
              <a:gd name="connsiteX46" fmla="*/ 358622 w 970530"/>
              <a:gd name="connsiteY46" fmla="*/ 64889 h 968938"/>
              <a:gd name="connsiteX47" fmla="*/ 370285 w 970530"/>
              <a:gd name="connsiteY47" fmla="*/ 64889 h 968938"/>
              <a:gd name="connsiteX48" fmla="*/ 370285 w 970530"/>
              <a:gd name="connsiteY48" fmla="*/ 67372 h 968938"/>
              <a:gd name="connsiteX49" fmla="*/ 370628 w 970530"/>
              <a:gd name="connsiteY49" fmla="*/ 67407 h 968938"/>
              <a:gd name="connsiteX50" fmla="*/ 370285 w 970530"/>
              <a:gd name="connsiteY50" fmla="*/ 68140 h 968938"/>
              <a:gd name="connsiteX51" fmla="*/ 370285 w 970530"/>
              <a:gd name="connsiteY51" fmla="*/ 75429 h 968938"/>
              <a:gd name="connsiteX52" fmla="*/ 379608 w 970530"/>
              <a:gd name="connsiteY52" fmla="*/ 76387 h 968938"/>
              <a:gd name="connsiteX53" fmla="*/ 376010 w 970530"/>
              <a:gd name="connsiteY53" fmla="*/ 84075 h 968938"/>
              <a:gd name="connsiteX54" fmla="*/ 388588 w 970530"/>
              <a:gd name="connsiteY54" fmla="*/ 85367 h 968938"/>
              <a:gd name="connsiteX55" fmla="*/ 384990 w 970530"/>
              <a:gd name="connsiteY55" fmla="*/ 93055 h 968938"/>
              <a:gd name="connsiteX56" fmla="*/ 397568 w 970530"/>
              <a:gd name="connsiteY56" fmla="*/ 94347 h 968938"/>
              <a:gd name="connsiteX57" fmla="*/ 393969 w 970530"/>
              <a:gd name="connsiteY57" fmla="*/ 102035 h 968938"/>
              <a:gd name="connsiteX58" fmla="*/ 406549 w 970530"/>
              <a:gd name="connsiteY58" fmla="*/ 103328 h 968938"/>
              <a:gd name="connsiteX59" fmla="*/ 402951 w 970530"/>
              <a:gd name="connsiteY59" fmla="*/ 111015 h 968938"/>
              <a:gd name="connsiteX60" fmla="*/ 415529 w 970530"/>
              <a:gd name="connsiteY60" fmla="*/ 112308 h 968938"/>
              <a:gd name="connsiteX61" fmla="*/ 413482 w 970530"/>
              <a:gd name="connsiteY61" fmla="*/ 116681 h 968938"/>
              <a:gd name="connsiteX62" fmla="*/ 478036 w 970530"/>
              <a:gd name="connsiteY62" fmla="*/ 116681 h 968938"/>
              <a:gd name="connsiteX63" fmla="*/ 478036 w 970530"/>
              <a:gd name="connsiteY63" fmla="*/ 10120 h 968938"/>
              <a:gd name="connsiteX64" fmla="*/ 551260 w 970530"/>
              <a:gd name="connsiteY64" fmla="*/ 10120 h 968938"/>
              <a:gd name="connsiteX65" fmla="*/ 551260 w 970530"/>
              <a:gd name="connsiteY65" fmla="*/ 23695 h 968938"/>
              <a:gd name="connsiteX66" fmla="*/ 556112 w 970530"/>
              <a:gd name="connsiteY66" fmla="*/ 23695 h 968938"/>
              <a:gd name="connsiteX67" fmla="*/ 556112 w 970530"/>
              <a:gd name="connsiteY67" fmla="*/ 32676 h 968938"/>
              <a:gd name="connsiteX68" fmla="*/ 565093 w 970530"/>
              <a:gd name="connsiteY68" fmla="*/ 32676 h 968938"/>
              <a:gd name="connsiteX69" fmla="*/ 565093 w 970530"/>
              <a:gd name="connsiteY69" fmla="*/ 41656 h 968938"/>
              <a:gd name="connsiteX70" fmla="*/ 574073 w 970530"/>
              <a:gd name="connsiteY70" fmla="*/ 41656 h 968938"/>
              <a:gd name="connsiteX71" fmla="*/ 574073 w 970530"/>
              <a:gd name="connsiteY71" fmla="*/ 50636 h 968938"/>
              <a:gd name="connsiteX72" fmla="*/ 583053 w 970530"/>
              <a:gd name="connsiteY72" fmla="*/ 50636 h 968938"/>
              <a:gd name="connsiteX73" fmla="*/ 583053 w 970530"/>
              <a:gd name="connsiteY73" fmla="*/ 59616 h 968938"/>
              <a:gd name="connsiteX74" fmla="*/ 592033 w 970530"/>
              <a:gd name="connsiteY74" fmla="*/ 59616 h 968938"/>
              <a:gd name="connsiteX75" fmla="*/ 592033 w 970530"/>
              <a:gd name="connsiteY75" fmla="*/ 68597 h 968938"/>
              <a:gd name="connsiteX76" fmla="*/ 601014 w 970530"/>
              <a:gd name="connsiteY76" fmla="*/ 68597 h 968938"/>
              <a:gd name="connsiteX77" fmla="*/ 601014 w 970530"/>
              <a:gd name="connsiteY77" fmla="*/ 77577 h 968938"/>
              <a:gd name="connsiteX78" fmla="*/ 609994 w 970530"/>
              <a:gd name="connsiteY78" fmla="*/ 77577 h 968938"/>
              <a:gd name="connsiteX79" fmla="*/ 609994 w 970530"/>
              <a:gd name="connsiteY79" fmla="*/ 86557 h 968938"/>
              <a:gd name="connsiteX80" fmla="*/ 618974 w 970530"/>
              <a:gd name="connsiteY80" fmla="*/ 86557 h 968938"/>
              <a:gd name="connsiteX81" fmla="*/ 618974 w 970530"/>
              <a:gd name="connsiteY81" fmla="*/ 95537 h 968938"/>
              <a:gd name="connsiteX82" fmla="*/ 627954 w 970530"/>
              <a:gd name="connsiteY82" fmla="*/ 95537 h 968938"/>
              <a:gd name="connsiteX83" fmla="*/ 627954 w 970530"/>
              <a:gd name="connsiteY83" fmla="*/ 104518 h 968938"/>
              <a:gd name="connsiteX84" fmla="*/ 636935 w 970530"/>
              <a:gd name="connsiteY84" fmla="*/ 104518 h 968938"/>
              <a:gd name="connsiteX85" fmla="*/ 636935 w 970530"/>
              <a:gd name="connsiteY85" fmla="*/ 113498 h 968938"/>
              <a:gd name="connsiteX86" fmla="*/ 645915 w 970530"/>
              <a:gd name="connsiteY86" fmla="*/ 113498 h 968938"/>
              <a:gd name="connsiteX87" fmla="*/ 645915 w 970530"/>
              <a:gd name="connsiteY87" fmla="*/ 122478 h 968938"/>
              <a:gd name="connsiteX88" fmla="*/ 654895 w 970530"/>
              <a:gd name="connsiteY88" fmla="*/ 122478 h 968938"/>
              <a:gd name="connsiteX89" fmla="*/ 654895 w 970530"/>
              <a:gd name="connsiteY89" fmla="*/ 131458 h 968938"/>
              <a:gd name="connsiteX90" fmla="*/ 663875 w 970530"/>
              <a:gd name="connsiteY90" fmla="*/ 131458 h 968938"/>
              <a:gd name="connsiteX91" fmla="*/ 663875 w 970530"/>
              <a:gd name="connsiteY91" fmla="*/ 140439 h 968938"/>
              <a:gd name="connsiteX92" fmla="*/ 672856 w 970530"/>
              <a:gd name="connsiteY92" fmla="*/ 140439 h 968938"/>
              <a:gd name="connsiteX93" fmla="*/ 672856 w 970530"/>
              <a:gd name="connsiteY93" fmla="*/ 149419 h 968938"/>
              <a:gd name="connsiteX94" fmla="*/ 681836 w 970530"/>
              <a:gd name="connsiteY94" fmla="*/ 149419 h 968938"/>
              <a:gd name="connsiteX95" fmla="*/ 681836 w 970530"/>
              <a:gd name="connsiteY95" fmla="*/ 158399 h 968938"/>
              <a:gd name="connsiteX96" fmla="*/ 690816 w 970530"/>
              <a:gd name="connsiteY96" fmla="*/ 158399 h 968938"/>
              <a:gd name="connsiteX97" fmla="*/ 690816 w 970530"/>
              <a:gd name="connsiteY97" fmla="*/ 167379 h 968938"/>
              <a:gd name="connsiteX98" fmla="*/ 699796 w 970530"/>
              <a:gd name="connsiteY98" fmla="*/ 167379 h 968938"/>
              <a:gd name="connsiteX99" fmla="*/ 699796 w 970530"/>
              <a:gd name="connsiteY99" fmla="*/ 176360 h 968938"/>
              <a:gd name="connsiteX100" fmla="*/ 708777 w 970530"/>
              <a:gd name="connsiteY100" fmla="*/ 176360 h 968938"/>
              <a:gd name="connsiteX101" fmla="*/ 708777 w 970530"/>
              <a:gd name="connsiteY101" fmla="*/ 185340 h 968938"/>
              <a:gd name="connsiteX102" fmla="*/ 717757 w 970530"/>
              <a:gd name="connsiteY102" fmla="*/ 185340 h 968938"/>
              <a:gd name="connsiteX103" fmla="*/ 717757 w 970530"/>
              <a:gd name="connsiteY103" fmla="*/ 194320 h 968938"/>
              <a:gd name="connsiteX104" fmla="*/ 726737 w 970530"/>
              <a:gd name="connsiteY104" fmla="*/ 194320 h 968938"/>
              <a:gd name="connsiteX105" fmla="*/ 726737 w 970530"/>
              <a:gd name="connsiteY105" fmla="*/ 203300 h 968938"/>
              <a:gd name="connsiteX106" fmla="*/ 735717 w 970530"/>
              <a:gd name="connsiteY106" fmla="*/ 203300 h 968938"/>
              <a:gd name="connsiteX107" fmla="*/ 735717 w 970530"/>
              <a:gd name="connsiteY107" fmla="*/ 212280 h 968938"/>
              <a:gd name="connsiteX108" fmla="*/ 744697 w 970530"/>
              <a:gd name="connsiteY108" fmla="*/ 212280 h 968938"/>
              <a:gd name="connsiteX109" fmla="*/ 744697 w 970530"/>
              <a:gd name="connsiteY109" fmla="*/ 221261 h 968938"/>
              <a:gd name="connsiteX110" fmla="*/ 753678 w 970530"/>
              <a:gd name="connsiteY110" fmla="*/ 221261 h 968938"/>
              <a:gd name="connsiteX111" fmla="*/ 753678 w 970530"/>
              <a:gd name="connsiteY111" fmla="*/ 230241 h 968938"/>
              <a:gd name="connsiteX112" fmla="*/ 762658 w 970530"/>
              <a:gd name="connsiteY112" fmla="*/ 230241 h 968938"/>
              <a:gd name="connsiteX113" fmla="*/ 762658 w 970530"/>
              <a:gd name="connsiteY113" fmla="*/ 239221 h 968938"/>
              <a:gd name="connsiteX114" fmla="*/ 771638 w 970530"/>
              <a:gd name="connsiteY114" fmla="*/ 239221 h 968938"/>
              <a:gd name="connsiteX115" fmla="*/ 771638 w 970530"/>
              <a:gd name="connsiteY115" fmla="*/ 248202 h 968938"/>
              <a:gd name="connsiteX116" fmla="*/ 780619 w 970530"/>
              <a:gd name="connsiteY116" fmla="*/ 248202 h 968938"/>
              <a:gd name="connsiteX117" fmla="*/ 780619 w 970530"/>
              <a:gd name="connsiteY117" fmla="*/ 256174 h 968938"/>
              <a:gd name="connsiteX118" fmla="*/ 781627 w 970530"/>
              <a:gd name="connsiteY118" fmla="*/ 257182 h 968938"/>
              <a:gd name="connsiteX119" fmla="*/ 789599 w 970530"/>
              <a:gd name="connsiteY119" fmla="*/ 257182 h 968938"/>
              <a:gd name="connsiteX120" fmla="*/ 789599 w 970530"/>
              <a:gd name="connsiteY120" fmla="*/ 265154 h 968938"/>
              <a:gd name="connsiteX121" fmla="*/ 790607 w 970530"/>
              <a:gd name="connsiteY121" fmla="*/ 266162 h 968938"/>
              <a:gd name="connsiteX122" fmla="*/ 798579 w 970530"/>
              <a:gd name="connsiteY122" fmla="*/ 266162 h 968938"/>
              <a:gd name="connsiteX123" fmla="*/ 798579 w 970530"/>
              <a:gd name="connsiteY123" fmla="*/ 274134 h 968938"/>
              <a:gd name="connsiteX124" fmla="*/ 799588 w 970530"/>
              <a:gd name="connsiteY124" fmla="*/ 275143 h 968938"/>
              <a:gd name="connsiteX125" fmla="*/ 807560 w 970530"/>
              <a:gd name="connsiteY125" fmla="*/ 275143 h 968938"/>
              <a:gd name="connsiteX126" fmla="*/ 807560 w 970530"/>
              <a:gd name="connsiteY126" fmla="*/ 283115 h 968938"/>
              <a:gd name="connsiteX127" fmla="*/ 970530 w 970530"/>
              <a:gd name="connsiteY127" fmla="*/ 446085 h 968938"/>
              <a:gd name="connsiteX128" fmla="*/ 934646 w 970530"/>
              <a:gd name="connsiteY128" fmla="*/ 561686 h 968938"/>
              <a:gd name="connsiteX129" fmla="*/ 438360 w 970530"/>
              <a:gd name="connsiteY129" fmla="*/ 968734 h 968938"/>
              <a:gd name="connsiteX130" fmla="*/ 436340 w 970530"/>
              <a:gd name="connsiteY130" fmla="*/ 968938 h 968938"/>
              <a:gd name="connsiteX131" fmla="*/ 246591 w 970530"/>
              <a:gd name="connsiteY131" fmla="*/ 779189 h 968938"/>
              <a:gd name="connsiteX132" fmla="*/ 248087 w 970530"/>
              <a:gd name="connsiteY132" fmla="*/ 777693 h 968938"/>
              <a:gd name="connsiteX133" fmla="*/ 240094 w 970530"/>
              <a:gd name="connsiteY133" fmla="*/ 768036 h 968938"/>
              <a:gd name="connsiteX134" fmla="*/ 239176 w 970530"/>
              <a:gd name="connsiteY134" fmla="*/ 768797 h 968938"/>
              <a:gd name="connsiteX135" fmla="*/ 231114 w 970530"/>
              <a:gd name="connsiteY135" fmla="*/ 759056 h 968938"/>
              <a:gd name="connsiteX136" fmla="*/ 230196 w 970530"/>
              <a:gd name="connsiteY136" fmla="*/ 759817 h 968938"/>
              <a:gd name="connsiteX137" fmla="*/ 222134 w 970530"/>
              <a:gd name="connsiteY137" fmla="*/ 750076 h 968938"/>
              <a:gd name="connsiteX138" fmla="*/ 221216 w 970530"/>
              <a:gd name="connsiteY138" fmla="*/ 750837 h 968938"/>
              <a:gd name="connsiteX139" fmla="*/ 213153 w 970530"/>
              <a:gd name="connsiteY139" fmla="*/ 741094 h 968938"/>
              <a:gd name="connsiteX140" fmla="*/ 212235 w 970530"/>
              <a:gd name="connsiteY140" fmla="*/ 741856 h 968938"/>
              <a:gd name="connsiteX141" fmla="*/ 204173 w 970530"/>
              <a:gd name="connsiteY141" fmla="*/ 732115 h 968938"/>
              <a:gd name="connsiteX142" fmla="*/ 203255 w 970530"/>
              <a:gd name="connsiteY142" fmla="*/ 732876 h 968938"/>
              <a:gd name="connsiteX143" fmla="*/ 195193 w 970530"/>
              <a:gd name="connsiteY143" fmla="*/ 723135 h 968938"/>
              <a:gd name="connsiteX144" fmla="*/ 194275 w 970530"/>
              <a:gd name="connsiteY144" fmla="*/ 723896 h 968938"/>
              <a:gd name="connsiteX145" fmla="*/ 186213 w 970530"/>
              <a:gd name="connsiteY145" fmla="*/ 714155 h 968938"/>
              <a:gd name="connsiteX146" fmla="*/ 185295 w 970530"/>
              <a:gd name="connsiteY146" fmla="*/ 714916 h 968938"/>
              <a:gd name="connsiteX147" fmla="*/ 177232 w 970530"/>
              <a:gd name="connsiteY147" fmla="*/ 705173 h 968938"/>
              <a:gd name="connsiteX148" fmla="*/ 176314 w 970530"/>
              <a:gd name="connsiteY148" fmla="*/ 705935 h 968938"/>
              <a:gd name="connsiteX149" fmla="*/ 168252 w 970530"/>
              <a:gd name="connsiteY149" fmla="*/ 696194 h 968938"/>
              <a:gd name="connsiteX150" fmla="*/ 167334 w 970530"/>
              <a:gd name="connsiteY150" fmla="*/ 696955 h 968938"/>
              <a:gd name="connsiteX151" fmla="*/ 159272 w 970530"/>
              <a:gd name="connsiteY151" fmla="*/ 687214 h 968938"/>
              <a:gd name="connsiteX152" fmla="*/ 158354 w 970530"/>
              <a:gd name="connsiteY152" fmla="*/ 687975 h 968938"/>
              <a:gd name="connsiteX153" fmla="*/ 150292 w 970530"/>
              <a:gd name="connsiteY153" fmla="*/ 678234 h 968938"/>
              <a:gd name="connsiteX154" fmla="*/ 149374 w 970530"/>
              <a:gd name="connsiteY154" fmla="*/ 678995 h 968938"/>
              <a:gd name="connsiteX155" fmla="*/ 141311 w 970530"/>
              <a:gd name="connsiteY155" fmla="*/ 669252 h 968938"/>
              <a:gd name="connsiteX156" fmla="*/ 140393 w 970530"/>
              <a:gd name="connsiteY156" fmla="*/ 670014 h 968938"/>
              <a:gd name="connsiteX157" fmla="*/ 132331 w 970530"/>
              <a:gd name="connsiteY157" fmla="*/ 660273 h 968938"/>
              <a:gd name="connsiteX158" fmla="*/ 131413 w 970530"/>
              <a:gd name="connsiteY158" fmla="*/ 661034 h 968938"/>
              <a:gd name="connsiteX159" fmla="*/ 123351 w 970530"/>
              <a:gd name="connsiteY159" fmla="*/ 651293 h 968938"/>
              <a:gd name="connsiteX160" fmla="*/ 122433 w 970530"/>
              <a:gd name="connsiteY160" fmla="*/ 652054 h 968938"/>
              <a:gd name="connsiteX161" fmla="*/ 114371 w 970530"/>
              <a:gd name="connsiteY161" fmla="*/ 642313 h 968938"/>
              <a:gd name="connsiteX162" fmla="*/ 113453 w 970530"/>
              <a:gd name="connsiteY162" fmla="*/ 643074 h 968938"/>
              <a:gd name="connsiteX163" fmla="*/ 105390 w 970530"/>
              <a:gd name="connsiteY163" fmla="*/ 633331 h 968938"/>
              <a:gd name="connsiteX164" fmla="*/ 104472 w 970530"/>
              <a:gd name="connsiteY164" fmla="*/ 634093 h 968938"/>
              <a:gd name="connsiteX165" fmla="*/ 96410 w 970530"/>
              <a:gd name="connsiteY165" fmla="*/ 624352 h 968938"/>
              <a:gd name="connsiteX166" fmla="*/ 95492 w 970530"/>
              <a:gd name="connsiteY166" fmla="*/ 625113 h 968938"/>
              <a:gd name="connsiteX167" fmla="*/ 87430 w 970530"/>
              <a:gd name="connsiteY167" fmla="*/ 615372 h 968938"/>
              <a:gd name="connsiteX168" fmla="*/ 86512 w 970530"/>
              <a:gd name="connsiteY168" fmla="*/ 616133 h 968938"/>
              <a:gd name="connsiteX169" fmla="*/ 78450 w 970530"/>
              <a:gd name="connsiteY169" fmla="*/ 606392 h 968938"/>
              <a:gd name="connsiteX170" fmla="*/ 77532 w 970530"/>
              <a:gd name="connsiteY170" fmla="*/ 607153 h 968938"/>
              <a:gd name="connsiteX171" fmla="*/ 69469 w 970530"/>
              <a:gd name="connsiteY171" fmla="*/ 597410 h 968938"/>
              <a:gd name="connsiteX172" fmla="*/ 68551 w 970530"/>
              <a:gd name="connsiteY172" fmla="*/ 598172 h 968938"/>
              <a:gd name="connsiteX173" fmla="*/ 25688 w 970530"/>
              <a:gd name="connsiteY173" fmla="*/ 546380 h 968938"/>
              <a:gd name="connsiteX174" fmla="*/ 28430 w 970530"/>
              <a:gd name="connsiteY174" fmla="*/ 541981 h 968938"/>
              <a:gd name="connsiteX175" fmla="*/ 20836 w 970530"/>
              <a:gd name="connsiteY175" fmla="*/ 532805 h 968938"/>
              <a:gd name="connsiteX176" fmla="*/ 39886 w 970530"/>
              <a:gd name="connsiteY176" fmla="*/ 482798 h 968938"/>
              <a:gd name="connsiteX177" fmla="*/ 39886 w 970530"/>
              <a:gd name="connsiteY177" fmla="*/ 299477 h 968938"/>
              <a:gd name="connsiteX178" fmla="*/ 31793 w 970530"/>
              <a:gd name="connsiteY178" fmla="*/ 299477 h 968938"/>
              <a:gd name="connsiteX179" fmla="*/ 31793 w 970530"/>
              <a:gd name="connsiteY179" fmla="*/ 290497 h 968938"/>
              <a:gd name="connsiteX180" fmla="*/ 22813 w 970530"/>
              <a:gd name="connsiteY180" fmla="*/ 290497 h 968938"/>
              <a:gd name="connsiteX181" fmla="*/ 22813 w 970530"/>
              <a:gd name="connsiteY181" fmla="*/ 281517 h 968938"/>
              <a:gd name="connsiteX182" fmla="*/ 13833 w 970530"/>
              <a:gd name="connsiteY182" fmla="*/ 281517 h 968938"/>
              <a:gd name="connsiteX183" fmla="*/ 13833 w 970530"/>
              <a:gd name="connsiteY183" fmla="*/ 272536 h 968938"/>
              <a:gd name="connsiteX184" fmla="*/ 4852 w 970530"/>
              <a:gd name="connsiteY184" fmla="*/ 272536 h 968938"/>
              <a:gd name="connsiteX185" fmla="*/ 4852 w 970530"/>
              <a:gd name="connsiteY185" fmla="*/ 258961 h 968938"/>
              <a:gd name="connsiteX186" fmla="*/ 0 w 970530"/>
              <a:gd name="connsiteY186" fmla="*/ 258961 h 968938"/>
              <a:gd name="connsiteX187" fmla="*/ 0 w 970530"/>
              <a:gd name="connsiteY187" fmla="*/ 181570 h 968938"/>
              <a:gd name="connsiteX188" fmla="*/ 97882 w 970530"/>
              <a:gd name="connsiteY188" fmla="*/ 181570 h 968938"/>
              <a:gd name="connsiteX189" fmla="*/ 94332 w 970530"/>
              <a:gd name="connsiteY189" fmla="*/ 175794 h 968938"/>
              <a:gd name="connsiteX190" fmla="*/ 91819 w 970530"/>
              <a:gd name="connsiteY190" fmla="*/ 177337 h 968938"/>
              <a:gd name="connsiteX191" fmla="*/ 85351 w 970530"/>
              <a:gd name="connsiteY191" fmla="*/ 166812 h 968938"/>
              <a:gd name="connsiteX192" fmla="*/ 82838 w 970530"/>
              <a:gd name="connsiteY192" fmla="*/ 168356 h 968938"/>
              <a:gd name="connsiteX193" fmla="*/ 17354 w 970530"/>
              <a:gd name="connsiteY193" fmla="*/ 61795 h 968938"/>
              <a:gd name="connsiteX194" fmla="*/ 19904 w 970530"/>
              <a:gd name="connsiteY194" fmla="*/ 60265 h 968938"/>
              <a:gd name="connsiteX195" fmla="*/ 12502 w 970530"/>
              <a:gd name="connsiteY195" fmla="*/ 48220 h 968938"/>
              <a:gd name="connsiteX196" fmla="*/ 75010 w 970530"/>
              <a:gd name="connsiteY196" fmla="*/ 10716 h 968938"/>
              <a:gd name="connsiteX197" fmla="*/ 97120 w 970530"/>
              <a:gd name="connsiteY197" fmla="*/ 42673 h 968938"/>
              <a:gd name="connsiteX198" fmla="*/ 97823 w 970530"/>
              <a:gd name="connsiteY198" fmla="*/ 42252 h 968938"/>
              <a:gd name="connsiteX199" fmla="*/ 104847 w 970530"/>
              <a:gd name="connsiteY199" fmla="*/ 52405 h 968938"/>
              <a:gd name="connsiteX200" fmla="*/ 106803 w 970530"/>
              <a:gd name="connsiteY200" fmla="*/ 51232 h 968938"/>
              <a:gd name="connsiteX201" fmla="*/ 113827 w 970530"/>
              <a:gd name="connsiteY201" fmla="*/ 61385 h 968938"/>
              <a:gd name="connsiteX202" fmla="*/ 115783 w 970530"/>
              <a:gd name="connsiteY202" fmla="*/ 60212 h 968938"/>
              <a:gd name="connsiteX203" fmla="*/ 122808 w 970530"/>
              <a:gd name="connsiteY203" fmla="*/ 70366 h 968938"/>
              <a:gd name="connsiteX204" fmla="*/ 124764 w 970530"/>
              <a:gd name="connsiteY204" fmla="*/ 69193 h 968938"/>
              <a:gd name="connsiteX205" fmla="*/ 131788 w 970530"/>
              <a:gd name="connsiteY205" fmla="*/ 79346 h 968938"/>
              <a:gd name="connsiteX206" fmla="*/ 133744 w 970530"/>
              <a:gd name="connsiteY206" fmla="*/ 78173 h 968938"/>
              <a:gd name="connsiteX207" fmla="*/ 140768 w 970530"/>
              <a:gd name="connsiteY207" fmla="*/ 88326 h 968938"/>
              <a:gd name="connsiteX208" fmla="*/ 142724 w 970530"/>
              <a:gd name="connsiteY208" fmla="*/ 87153 h 968938"/>
              <a:gd name="connsiteX209" fmla="*/ 149748 w 970530"/>
              <a:gd name="connsiteY209" fmla="*/ 97306 h 968938"/>
              <a:gd name="connsiteX210" fmla="*/ 151704 w 970530"/>
              <a:gd name="connsiteY210" fmla="*/ 96133 h 968938"/>
              <a:gd name="connsiteX211" fmla="*/ 158729 w 970530"/>
              <a:gd name="connsiteY211" fmla="*/ 106287 h 968938"/>
              <a:gd name="connsiteX212" fmla="*/ 160685 w 970530"/>
              <a:gd name="connsiteY212" fmla="*/ 105114 h 968938"/>
              <a:gd name="connsiteX213" fmla="*/ 160735 w 970530"/>
              <a:gd name="connsiteY213" fmla="*/ 105186 h 968938"/>
              <a:gd name="connsiteX214" fmla="*/ 160735 w 970530"/>
              <a:gd name="connsiteY214" fmla="*/ 64889 h 968938"/>
              <a:gd name="connsiteX215" fmla="*/ 216396 w 970530"/>
              <a:gd name="connsiteY215" fmla="*/ 64889 h 968938"/>
              <a:gd name="connsiteX216" fmla="*/ 233958 w 970530"/>
              <a:gd name="connsiteY216" fmla="*/ 0 h 96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970530" h="968938">
                <a:moveTo>
                  <a:pt x="157193" y="238654"/>
                </a:moveTo>
                <a:lnTo>
                  <a:pt x="154926" y="240047"/>
                </a:lnTo>
                <a:lnTo>
                  <a:pt x="158049" y="240047"/>
                </a:lnTo>
                <a:close/>
                <a:moveTo>
                  <a:pt x="152692" y="236963"/>
                </a:moveTo>
                <a:lnTo>
                  <a:pt x="152692" y="240047"/>
                </a:lnTo>
                <a:lnTo>
                  <a:pt x="154587" y="240047"/>
                </a:lnTo>
                <a:close/>
                <a:moveTo>
                  <a:pt x="148213" y="229675"/>
                </a:moveTo>
                <a:lnTo>
                  <a:pt x="145947" y="231066"/>
                </a:lnTo>
                <a:lnTo>
                  <a:pt x="149068" y="231066"/>
                </a:lnTo>
                <a:close/>
                <a:moveTo>
                  <a:pt x="143712" y="227983"/>
                </a:moveTo>
                <a:lnTo>
                  <a:pt x="143712" y="231066"/>
                </a:lnTo>
                <a:lnTo>
                  <a:pt x="145606" y="231066"/>
                </a:lnTo>
                <a:close/>
                <a:moveTo>
                  <a:pt x="139233" y="220695"/>
                </a:moveTo>
                <a:lnTo>
                  <a:pt x="136967" y="222086"/>
                </a:lnTo>
                <a:lnTo>
                  <a:pt x="140088" y="222086"/>
                </a:lnTo>
                <a:close/>
                <a:moveTo>
                  <a:pt x="134732" y="219003"/>
                </a:moveTo>
                <a:lnTo>
                  <a:pt x="134732" y="222086"/>
                </a:lnTo>
                <a:lnTo>
                  <a:pt x="136626" y="222086"/>
                </a:lnTo>
                <a:close/>
                <a:moveTo>
                  <a:pt x="130253" y="211715"/>
                </a:moveTo>
                <a:lnTo>
                  <a:pt x="127987" y="213106"/>
                </a:lnTo>
                <a:lnTo>
                  <a:pt x="131108" y="213106"/>
                </a:lnTo>
                <a:close/>
                <a:moveTo>
                  <a:pt x="125752" y="210023"/>
                </a:moveTo>
                <a:lnTo>
                  <a:pt x="125752" y="213106"/>
                </a:lnTo>
                <a:lnTo>
                  <a:pt x="127646" y="213106"/>
                </a:lnTo>
                <a:close/>
                <a:moveTo>
                  <a:pt x="121272" y="202733"/>
                </a:moveTo>
                <a:lnTo>
                  <a:pt x="119005" y="204126"/>
                </a:lnTo>
                <a:lnTo>
                  <a:pt x="122128" y="204126"/>
                </a:lnTo>
                <a:close/>
                <a:moveTo>
                  <a:pt x="116771" y="201042"/>
                </a:moveTo>
                <a:lnTo>
                  <a:pt x="116771" y="204126"/>
                </a:lnTo>
                <a:lnTo>
                  <a:pt x="118666" y="204126"/>
                </a:lnTo>
                <a:close/>
                <a:moveTo>
                  <a:pt x="112292" y="193754"/>
                </a:moveTo>
                <a:lnTo>
                  <a:pt x="111919" y="193983"/>
                </a:lnTo>
                <a:lnTo>
                  <a:pt x="111919" y="195145"/>
                </a:lnTo>
                <a:lnTo>
                  <a:pt x="113147" y="195145"/>
                </a:lnTo>
                <a:close/>
                <a:moveTo>
                  <a:pt x="233958" y="0"/>
                </a:moveTo>
                <a:lnTo>
                  <a:pt x="320874" y="8930"/>
                </a:lnTo>
                <a:lnTo>
                  <a:pt x="315034" y="21406"/>
                </a:lnTo>
                <a:lnTo>
                  <a:pt x="325726" y="22505"/>
                </a:lnTo>
                <a:lnTo>
                  <a:pt x="322127" y="30193"/>
                </a:lnTo>
                <a:lnTo>
                  <a:pt x="334707" y="31486"/>
                </a:lnTo>
                <a:lnTo>
                  <a:pt x="331109" y="39174"/>
                </a:lnTo>
                <a:lnTo>
                  <a:pt x="343687" y="40466"/>
                </a:lnTo>
                <a:lnTo>
                  <a:pt x="340089" y="48154"/>
                </a:lnTo>
                <a:lnTo>
                  <a:pt x="352667" y="49446"/>
                </a:lnTo>
                <a:lnTo>
                  <a:pt x="349069" y="57134"/>
                </a:lnTo>
                <a:lnTo>
                  <a:pt x="361647" y="58426"/>
                </a:lnTo>
                <a:lnTo>
                  <a:pt x="358622" y="64889"/>
                </a:lnTo>
                <a:lnTo>
                  <a:pt x="370285" y="64889"/>
                </a:lnTo>
                <a:lnTo>
                  <a:pt x="370285" y="67372"/>
                </a:lnTo>
                <a:lnTo>
                  <a:pt x="370628" y="67407"/>
                </a:lnTo>
                <a:lnTo>
                  <a:pt x="370285" y="68140"/>
                </a:lnTo>
                <a:lnTo>
                  <a:pt x="370285" y="75429"/>
                </a:lnTo>
                <a:lnTo>
                  <a:pt x="379608" y="76387"/>
                </a:lnTo>
                <a:lnTo>
                  <a:pt x="376010" y="84075"/>
                </a:lnTo>
                <a:lnTo>
                  <a:pt x="388588" y="85367"/>
                </a:lnTo>
                <a:lnTo>
                  <a:pt x="384990" y="93055"/>
                </a:lnTo>
                <a:lnTo>
                  <a:pt x="397568" y="94347"/>
                </a:lnTo>
                <a:lnTo>
                  <a:pt x="393969" y="102035"/>
                </a:lnTo>
                <a:lnTo>
                  <a:pt x="406549" y="103328"/>
                </a:lnTo>
                <a:lnTo>
                  <a:pt x="402951" y="111015"/>
                </a:lnTo>
                <a:lnTo>
                  <a:pt x="415529" y="112308"/>
                </a:lnTo>
                <a:lnTo>
                  <a:pt x="413482" y="116681"/>
                </a:lnTo>
                <a:lnTo>
                  <a:pt x="478036" y="116681"/>
                </a:lnTo>
                <a:lnTo>
                  <a:pt x="478036" y="10120"/>
                </a:lnTo>
                <a:lnTo>
                  <a:pt x="551260" y="10120"/>
                </a:lnTo>
                <a:lnTo>
                  <a:pt x="551260" y="23695"/>
                </a:lnTo>
                <a:lnTo>
                  <a:pt x="556112" y="23695"/>
                </a:lnTo>
                <a:lnTo>
                  <a:pt x="556112" y="32676"/>
                </a:lnTo>
                <a:lnTo>
                  <a:pt x="565093" y="32676"/>
                </a:lnTo>
                <a:lnTo>
                  <a:pt x="565093" y="41656"/>
                </a:lnTo>
                <a:lnTo>
                  <a:pt x="574073" y="41656"/>
                </a:lnTo>
                <a:lnTo>
                  <a:pt x="574073" y="50636"/>
                </a:lnTo>
                <a:lnTo>
                  <a:pt x="583053" y="50636"/>
                </a:lnTo>
                <a:lnTo>
                  <a:pt x="583053" y="59616"/>
                </a:lnTo>
                <a:lnTo>
                  <a:pt x="592033" y="59616"/>
                </a:lnTo>
                <a:lnTo>
                  <a:pt x="592033" y="68597"/>
                </a:lnTo>
                <a:lnTo>
                  <a:pt x="601014" y="68597"/>
                </a:lnTo>
                <a:lnTo>
                  <a:pt x="601014" y="77577"/>
                </a:lnTo>
                <a:lnTo>
                  <a:pt x="609994" y="77577"/>
                </a:lnTo>
                <a:lnTo>
                  <a:pt x="609994" y="86557"/>
                </a:lnTo>
                <a:lnTo>
                  <a:pt x="618974" y="86557"/>
                </a:lnTo>
                <a:lnTo>
                  <a:pt x="618974" y="95537"/>
                </a:lnTo>
                <a:lnTo>
                  <a:pt x="627954" y="95537"/>
                </a:lnTo>
                <a:lnTo>
                  <a:pt x="627954" y="104518"/>
                </a:lnTo>
                <a:lnTo>
                  <a:pt x="636935" y="104518"/>
                </a:lnTo>
                <a:lnTo>
                  <a:pt x="636935" y="113498"/>
                </a:lnTo>
                <a:lnTo>
                  <a:pt x="645915" y="113498"/>
                </a:lnTo>
                <a:lnTo>
                  <a:pt x="645915" y="122478"/>
                </a:lnTo>
                <a:lnTo>
                  <a:pt x="654895" y="122478"/>
                </a:lnTo>
                <a:lnTo>
                  <a:pt x="654895" y="131458"/>
                </a:lnTo>
                <a:lnTo>
                  <a:pt x="663875" y="131458"/>
                </a:lnTo>
                <a:lnTo>
                  <a:pt x="663875" y="140439"/>
                </a:lnTo>
                <a:lnTo>
                  <a:pt x="672856" y="140439"/>
                </a:lnTo>
                <a:lnTo>
                  <a:pt x="672856" y="149419"/>
                </a:lnTo>
                <a:lnTo>
                  <a:pt x="681836" y="149419"/>
                </a:lnTo>
                <a:lnTo>
                  <a:pt x="681836" y="158399"/>
                </a:lnTo>
                <a:lnTo>
                  <a:pt x="690816" y="158399"/>
                </a:lnTo>
                <a:lnTo>
                  <a:pt x="690816" y="167379"/>
                </a:lnTo>
                <a:lnTo>
                  <a:pt x="699796" y="167379"/>
                </a:lnTo>
                <a:lnTo>
                  <a:pt x="699796" y="176360"/>
                </a:lnTo>
                <a:lnTo>
                  <a:pt x="708777" y="176360"/>
                </a:lnTo>
                <a:lnTo>
                  <a:pt x="708777" y="185340"/>
                </a:lnTo>
                <a:lnTo>
                  <a:pt x="717757" y="185340"/>
                </a:lnTo>
                <a:lnTo>
                  <a:pt x="717757" y="194320"/>
                </a:lnTo>
                <a:lnTo>
                  <a:pt x="726737" y="194320"/>
                </a:lnTo>
                <a:lnTo>
                  <a:pt x="726737" y="203300"/>
                </a:lnTo>
                <a:lnTo>
                  <a:pt x="735717" y="203300"/>
                </a:lnTo>
                <a:lnTo>
                  <a:pt x="735717" y="212280"/>
                </a:lnTo>
                <a:lnTo>
                  <a:pt x="744697" y="212280"/>
                </a:lnTo>
                <a:lnTo>
                  <a:pt x="744697" y="221261"/>
                </a:lnTo>
                <a:lnTo>
                  <a:pt x="753678" y="221261"/>
                </a:lnTo>
                <a:lnTo>
                  <a:pt x="753678" y="230241"/>
                </a:lnTo>
                <a:lnTo>
                  <a:pt x="762658" y="230241"/>
                </a:lnTo>
                <a:lnTo>
                  <a:pt x="762658" y="239221"/>
                </a:lnTo>
                <a:lnTo>
                  <a:pt x="771638" y="239221"/>
                </a:lnTo>
                <a:lnTo>
                  <a:pt x="771638" y="248202"/>
                </a:lnTo>
                <a:lnTo>
                  <a:pt x="780619" y="248202"/>
                </a:lnTo>
                <a:lnTo>
                  <a:pt x="780619" y="256174"/>
                </a:lnTo>
                <a:lnTo>
                  <a:pt x="781627" y="257182"/>
                </a:lnTo>
                <a:lnTo>
                  <a:pt x="789599" y="257182"/>
                </a:lnTo>
                <a:lnTo>
                  <a:pt x="789599" y="265154"/>
                </a:lnTo>
                <a:lnTo>
                  <a:pt x="790607" y="266162"/>
                </a:lnTo>
                <a:lnTo>
                  <a:pt x="798579" y="266162"/>
                </a:lnTo>
                <a:lnTo>
                  <a:pt x="798579" y="274134"/>
                </a:lnTo>
                <a:lnTo>
                  <a:pt x="799588" y="275143"/>
                </a:lnTo>
                <a:lnTo>
                  <a:pt x="807560" y="275143"/>
                </a:lnTo>
                <a:lnTo>
                  <a:pt x="807560" y="283115"/>
                </a:lnTo>
                <a:lnTo>
                  <a:pt x="970530" y="446085"/>
                </a:lnTo>
                <a:lnTo>
                  <a:pt x="934646" y="561686"/>
                </a:lnTo>
                <a:cubicBezTo>
                  <a:pt x="847432" y="767882"/>
                  <a:pt x="662752" y="922817"/>
                  <a:pt x="438360" y="968734"/>
                </a:cubicBezTo>
                <a:lnTo>
                  <a:pt x="436340" y="968938"/>
                </a:lnTo>
                <a:lnTo>
                  <a:pt x="246591" y="779189"/>
                </a:lnTo>
                <a:lnTo>
                  <a:pt x="248087" y="777693"/>
                </a:lnTo>
                <a:lnTo>
                  <a:pt x="240094" y="768036"/>
                </a:lnTo>
                <a:lnTo>
                  <a:pt x="239176" y="768797"/>
                </a:lnTo>
                <a:lnTo>
                  <a:pt x="231114" y="759056"/>
                </a:lnTo>
                <a:lnTo>
                  <a:pt x="230196" y="759817"/>
                </a:lnTo>
                <a:lnTo>
                  <a:pt x="222134" y="750076"/>
                </a:lnTo>
                <a:lnTo>
                  <a:pt x="221216" y="750837"/>
                </a:lnTo>
                <a:lnTo>
                  <a:pt x="213153" y="741094"/>
                </a:lnTo>
                <a:lnTo>
                  <a:pt x="212235" y="741856"/>
                </a:lnTo>
                <a:lnTo>
                  <a:pt x="204173" y="732115"/>
                </a:lnTo>
                <a:lnTo>
                  <a:pt x="203255" y="732876"/>
                </a:lnTo>
                <a:lnTo>
                  <a:pt x="195193" y="723135"/>
                </a:lnTo>
                <a:lnTo>
                  <a:pt x="194275" y="723896"/>
                </a:lnTo>
                <a:lnTo>
                  <a:pt x="186213" y="714155"/>
                </a:lnTo>
                <a:lnTo>
                  <a:pt x="185295" y="714916"/>
                </a:lnTo>
                <a:lnTo>
                  <a:pt x="177232" y="705173"/>
                </a:lnTo>
                <a:lnTo>
                  <a:pt x="176314" y="705935"/>
                </a:lnTo>
                <a:lnTo>
                  <a:pt x="168252" y="696194"/>
                </a:lnTo>
                <a:lnTo>
                  <a:pt x="167334" y="696955"/>
                </a:lnTo>
                <a:lnTo>
                  <a:pt x="159272" y="687214"/>
                </a:lnTo>
                <a:lnTo>
                  <a:pt x="158354" y="687975"/>
                </a:lnTo>
                <a:lnTo>
                  <a:pt x="150292" y="678234"/>
                </a:lnTo>
                <a:lnTo>
                  <a:pt x="149374" y="678995"/>
                </a:lnTo>
                <a:lnTo>
                  <a:pt x="141311" y="669252"/>
                </a:lnTo>
                <a:lnTo>
                  <a:pt x="140393" y="670014"/>
                </a:lnTo>
                <a:lnTo>
                  <a:pt x="132331" y="660273"/>
                </a:lnTo>
                <a:lnTo>
                  <a:pt x="131413" y="661034"/>
                </a:lnTo>
                <a:lnTo>
                  <a:pt x="123351" y="651293"/>
                </a:lnTo>
                <a:lnTo>
                  <a:pt x="122433" y="652054"/>
                </a:lnTo>
                <a:lnTo>
                  <a:pt x="114371" y="642313"/>
                </a:lnTo>
                <a:lnTo>
                  <a:pt x="113453" y="643074"/>
                </a:lnTo>
                <a:lnTo>
                  <a:pt x="105390" y="633331"/>
                </a:lnTo>
                <a:lnTo>
                  <a:pt x="104472" y="634093"/>
                </a:lnTo>
                <a:lnTo>
                  <a:pt x="96410" y="624352"/>
                </a:lnTo>
                <a:lnTo>
                  <a:pt x="95492" y="625113"/>
                </a:lnTo>
                <a:lnTo>
                  <a:pt x="87430" y="615372"/>
                </a:lnTo>
                <a:lnTo>
                  <a:pt x="86512" y="616133"/>
                </a:lnTo>
                <a:lnTo>
                  <a:pt x="78450" y="606392"/>
                </a:lnTo>
                <a:lnTo>
                  <a:pt x="77532" y="607153"/>
                </a:lnTo>
                <a:lnTo>
                  <a:pt x="69469" y="597410"/>
                </a:lnTo>
                <a:lnTo>
                  <a:pt x="68551" y="598172"/>
                </a:lnTo>
                <a:lnTo>
                  <a:pt x="25688" y="546380"/>
                </a:lnTo>
                <a:lnTo>
                  <a:pt x="28430" y="541981"/>
                </a:ln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99477"/>
                </a:lnTo>
                <a:lnTo>
                  <a:pt x="31793" y="299477"/>
                </a:lnTo>
                <a:lnTo>
                  <a:pt x="31793" y="290497"/>
                </a:lnTo>
                <a:lnTo>
                  <a:pt x="22813" y="290497"/>
                </a:lnTo>
                <a:lnTo>
                  <a:pt x="22813" y="281517"/>
                </a:lnTo>
                <a:lnTo>
                  <a:pt x="13833" y="281517"/>
                </a:lnTo>
                <a:lnTo>
                  <a:pt x="13833" y="272536"/>
                </a:lnTo>
                <a:lnTo>
                  <a:pt x="4852" y="272536"/>
                </a:lnTo>
                <a:lnTo>
                  <a:pt x="4852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97882" y="181570"/>
                </a:lnTo>
                <a:lnTo>
                  <a:pt x="94332" y="175794"/>
                </a:lnTo>
                <a:lnTo>
                  <a:pt x="91819" y="177337"/>
                </a:lnTo>
                <a:lnTo>
                  <a:pt x="85351" y="166812"/>
                </a:lnTo>
                <a:lnTo>
                  <a:pt x="82838" y="168356"/>
                </a:lnTo>
                <a:cubicBezTo>
                  <a:pt x="62201" y="129859"/>
                  <a:pt x="40372" y="94339"/>
                  <a:pt x="17354" y="61795"/>
                </a:cubicBezTo>
                <a:lnTo>
                  <a:pt x="19904" y="60265"/>
                </a:lnTo>
                <a:lnTo>
                  <a:pt x="12502" y="48220"/>
                </a:lnTo>
                <a:lnTo>
                  <a:pt x="75010" y="10716"/>
                </a:lnTo>
                <a:lnTo>
                  <a:pt x="97120" y="42673"/>
                </a:lnTo>
                <a:lnTo>
                  <a:pt x="97823" y="42252"/>
                </a:lnTo>
                <a:lnTo>
                  <a:pt x="104847" y="52405"/>
                </a:lnTo>
                <a:lnTo>
                  <a:pt x="106803" y="51232"/>
                </a:lnTo>
                <a:lnTo>
                  <a:pt x="113827" y="61385"/>
                </a:lnTo>
                <a:lnTo>
                  <a:pt x="115783" y="60212"/>
                </a:lnTo>
                <a:lnTo>
                  <a:pt x="122808" y="70366"/>
                </a:lnTo>
                <a:lnTo>
                  <a:pt x="124764" y="69193"/>
                </a:lnTo>
                <a:lnTo>
                  <a:pt x="131788" y="79346"/>
                </a:lnTo>
                <a:lnTo>
                  <a:pt x="133744" y="78173"/>
                </a:lnTo>
                <a:lnTo>
                  <a:pt x="140768" y="88326"/>
                </a:lnTo>
                <a:lnTo>
                  <a:pt x="142724" y="87153"/>
                </a:lnTo>
                <a:lnTo>
                  <a:pt x="149748" y="97306"/>
                </a:lnTo>
                <a:lnTo>
                  <a:pt x="151704" y="96133"/>
                </a:lnTo>
                <a:lnTo>
                  <a:pt x="158729" y="106287"/>
                </a:lnTo>
                <a:lnTo>
                  <a:pt x="160685" y="105114"/>
                </a:lnTo>
                <a:lnTo>
                  <a:pt x="160735" y="105186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gradFill>
            <a:gsLst>
              <a:gs pos="0">
                <a:srgbClr val="567D2B">
                  <a:alpha val="52941"/>
                </a:srgbClr>
              </a:gs>
              <a:gs pos="100000">
                <a:srgbClr val="567D2B">
                  <a:alpha val="0"/>
                </a:srgbClr>
              </a:gs>
            </a:gsLst>
            <a:lin ang="2700000" scaled="0"/>
          </a:gra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 kern="0">
              <a:solidFill>
                <a:srgbClr val="FFFFFF"/>
              </a:solidFill>
              <a:latin typeface="Times New Roman" panose="02020603050405020304"/>
              <a:ea typeface="+mn-ea"/>
            </a:endParaRPr>
          </a:p>
        </p:txBody>
      </p:sp>
      <p:sp>
        <p:nvSpPr>
          <p:cNvPr id="67" name="文本框 35"/>
          <p:cNvSpPr/>
          <p:nvPr/>
        </p:nvSpPr>
        <p:spPr bwMode="auto">
          <a:xfrm>
            <a:off x="3606165" y="2686050"/>
            <a:ext cx="590550" cy="587375"/>
          </a:xfrm>
          <a:custGeom>
            <a:avLst/>
            <a:gdLst>
              <a:gd name="T0" fmla="*/ 232172 w 591741"/>
              <a:gd name="T1" fmla="*/ 336352 h 586680"/>
              <a:gd name="T2" fmla="*/ 298847 w 591741"/>
              <a:gd name="T3" fmla="*/ 300633 h 586680"/>
              <a:gd name="T4" fmla="*/ 232172 w 591741"/>
              <a:gd name="T5" fmla="*/ 213717 h 586680"/>
              <a:gd name="T6" fmla="*/ 298847 w 591741"/>
              <a:gd name="T7" fmla="*/ 249436 h 586680"/>
              <a:gd name="T8" fmla="*/ 232172 w 591741"/>
              <a:gd name="T9" fmla="*/ 213717 h 586680"/>
              <a:gd name="T10" fmla="*/ 232172 w 591741"/>
              <a:gd name="T11" fmla="*/ 162520 h 586680"/>
              <a:gd name="T12" fmla="*/ 298847 w 591741"/>
              <a:gd name="T13" fmla="*/ 126802 h 586680"/>
              <a:gd name="T14" fmla="*/ 75010 w 591741"/>
              <a:gd name="T15" fmla="*/ 10716 h 586680"/>
              <a:gd name="T16" fmla="*/ 77986 w 591741"/>
              <a:gd name="T17" fmla="*/ 154781 h 586680"/>
              <a:gd name="T18" fmla="*/ 75010 w 591741"/>
              <a:gd name="T19" fmla="*/ 10716 h 586680"/>
              <a:gd name="T20" fmla="*/ 551260 w 591741"/>
              <a:gd name="T21" fmla="*/ 10120 h 586680"/>
              <a:gd name="T22" fmla="*/ 591741 w 591741"/>
              <a:gd name="T23" fmla="*/ 116681 h 586680"/>
              <a:gd name="T24" fmla="*/ 551260 w 591741"/>
              <a:gd name="T25" fmla="*/ 193477 h 586680"/>
              <a:gd name="T26" fmla="*/ 534293 w 591741"/>
              <a:gd name="T27" fmla="*/ 557957 h 586680"/>
              <a:gd name="T28" fmla="*/ 407789 w 591741"/>
              <a:gd name="T29" fmla="*/ 585192 h 586680"/>
              <a:gd name="T30" fmla="*/ 447675 w 591741"/>
              <a:gd name="T31" fmla="*/ 510183 h 586680"/>
              <a:gd name="T32" fmla="*/ 478036 w 591741"/>
              <a:gd name="T33" fmla="*/ 193477 h 586680"/>
              <a:gd name="T34" fmla="*/ 383977 w 591741"/>
              <a:gd name="T35" fmla="*/ 116681 h 586680"/>
              <a:gd name="T36" fmla="*/ 478036 w 591741"/>
              <a:gd name="T37" fmla="*/ 10120 h 586680"/>
              <a:gd name="T38" fmla="*/ 320874 w 591741"/>
              <a:gd name="T39" fmla="*/ 8930 h 586680"/>
              <a:gd name="T40" fmla="*/ 370285 w 591741"/>
              <a:gd name="T41" fmla="*/ 64889 h 586680"/>
              <a:gd name="T42" fmla="*/ 426839 w 591741"/>
              <a:gd name="T43" fmla="*/ 234553 h 586680"/>
              <a:gd name="T44" fmla="*/ 410170 w 591741"/>
              <a:gd name="T45" fmla="*/ 398859 h 586680"/>
              <a:gd name="T46" fmla="*/ 370285 w 591741"/>
              <a:gd name="T47" fmla="*/ 504825 h 586680"/>
              <a:gd name="T48" fmla="*/ 309563 w 591741"/>
              <a:gd name="T49" fmla="*/ 586085 h 586680"/>
              <a:gd name="T50" fmla="*/ 223242 w 591741"/>
              <a:gd name="T51" fmla="*/ 515541 h 586680"/>
              <a:gd name="T52" fmla="*/ 298847 w 591741"/>
              <a:gd name="T53" fmla="*/ 492919 h 586680"/>
              <a:gd name="T54" fmla="*/ 168474 w 591741"/>
              <a:gd name="T55" fmla="*/ 548283 h 586680"/>
              <a:gd name="T56" fmla="*/ 63699 w 591741"/>
              <a:gd name="T57" fmla="*/ 584597 h 586680"/>
              <a:gd name="T58" fmla="*/ 39886 w 591741"/>
              <a:gd name="T59" fmla="*/ 482798 h 586680"/>
              <a:gd name="T60" fmla="*/ 0 w 591741"/>
              <a:gd name="T61" fmla="*/ 258961 h 586680"/>
              <a:gd name="T62" fmla="*/ 111919 w 591741"/>
              <a:gd name="T63" fmla="*/ 181570 h 586680"/>
              <a:gd name="T64" fmla="*/ 160735 w 591741"/>
              <a:gd name="T65" fmla="*/ 420291 h 586680"/>
              <a:gd name="T66" fmla="*/ 257473 w 591741"/>
              <a:gd name="T67" fmla="*/ 398264 h 586680"/>
              <a:gd name="T68" fmla="*/ 133945 w 591741"/>
              <a:gd name="T69" fmla="*/ 336352 h 586680"/>
              <a:gd name="T70" fmla="*/ 160735 w 591741"/>
              <a:gd name="T71" fmla="*/ 64889 h 586680"/>
              <a:gd name="T72" fmla="*/ 233958 w 591741"/>
              <a:gd name="T73" fmla="*/ 0 h 586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1741" h="586680">
                <a:moveTo>
                  <a:pt x="232172" y="300633"/>
                </a:moveTo>
                <a:lnTo>
                  <a:pt x="232172" y="336352"/>
                </a:lnTo>
                <a:lnTo>
                  <a:pt x="298847" y="336352"/>
                </a:lnTo>
                <a:lnTo>
                  <a:pt x="298847" y="300633"/>
                </a:lnTo>
                <a:lnTo>
                  <a:pt x="232172" y="300633"/>
                </a:lnTo>
                <a:close/>
                <a:moveTo>
                  <a:pt x="232172" y="213717"/>
                </a:moveTo>
                <a:lnTo>
                  <a:pt x="232172" y="249436"/>
                </a:lnTo>
                <a:lnTo>
                  <a:pt x="298847" y="249436"/>
                </a:lnTo>
                <a:lnTo>
                  <a:pt x="298847" y="213717"/>
                </a:lnTo>
                <a:lnTo>
                  <a:pt x="232172" y="213717"/>
                </a:lnTo>
                <a:close/>
                <a:moveTo>
                  <a:pt x="232172" y="126802"/>
                </a:moveTo>
                <a:lnTo>
                  <a:pt x="232172" y="162520"/>
                </a:lnTo>
                <a:lnTo>
                  <a:pt x="298847" y="162520"/>
                </a:lnTo>
                <a:lnTo>
                  <a:pt x="298847" y="126802"/>
                </a:lnTo>
                <a:lnTo>
                  <a:pt x="232172" y="126802"/>
                </a:lnTo>
                <a:close/>
                <a:moveTo>
                  <a:pt x="75010" y="10716"/>
                </a:moveTo>
                <a:cubicBezTo>
                  <a:pt x="101600" y="46037"/>
                  <a:pt x="125214" y="80169"/>
                  <a:pt x="145852" y="113109"/>
                </a:cubicBezTo>
                <a:cubicBezTo>
                  <a:pt x="124024" y="126206"/>
                  <a:pt x="101402" y="140097"/>
                  <a:pt x="77986" y="154781"/>
                </a:cubicBezTo>
                <a:cubicBezTo>
                  <a:pt x="57349" y="116284"/>
                  <a:pt x="35520" y="80764"/>
                  <a:pt x="12502" y="48220"/>
                </a:cubicBezTo>
                <a:lnTo>
                  <a:pt x="75010" y="10716"/>
                </a:lnTo>
                <a:close/>
                <a:moveTo>
                  <a:pt x="478036" y="10120"/>
                </a:moveTo>
                <a:lnTo>
                  <a:pt x="551260" y="10120"/>
                </a:lnTo>
                <a:lnTo>
                  <a:pt x="551260" y="116681"/>
                </a:lnTo>
                <a:lnTo>
                  <a:pt x="591741" y="116681"/>
                </a:lnTo>
                <a:lnTo>
                  <a:pt x="591741" y="193477"/>
                </a:lnTo>
                <a:lnTo>
                  <a:pt x="551260" y="193477"/>
                </a:lnTo>
                <a:lnTo>
                  <a:pt x="551260" y="490538"/>
                </a:lnTo>
                <a:cubicBezTo>
                  <a:pt x="551260" y="520105"/>
                  <a:pt x="545604" y="542578"/>
                  <a:pt x="534293" y="557957"/>
                </a:cubicBezTo>
                <a:cubicBezTo>
                  <a:pt x="522982" y="573336"/>
                  <a:pt x="507008" y="581670"/>
                  <a:pt x="486370" y="582960"/>
                </a:cubicBezTo>
                <a:cubicBezTo>
                  <a:pt x="465733" y="584250"/>
                  <a:pt x="439539" y="584994"/>
                  <a:pt x="407789" y="585192"/>
                </a:cubicBezTo>
                <a:cubicBezTo>
                  <a:pt x="404614" y="558602"/>
                  <a:pt x="399653" y="533003"/>
                  <a:pt x="392906" y="508397"/>
                </a:cubicBezTo>
                <a:cubicBezTo>
                  <a:pt x="410766" y="509588"/>
                  <a:pt x="429022" y="510183"/>
                  <a:pt x="447675" y="510183"/>
                </a:cubicBezTo>
                <a:cubicBezTo>
                  <a:pt x="467916" y="510183"/>
                  <a:pt x="478036" y="499269"/>
                  <a:pt x="478036" y="477441"/>
                </a:cubicBezTo>
                <a:lnTo>
                  <a:pt x="478036" y="193477"/>
                </a:lnTo>
                <a:lnTo>
                  <a:pt x="383977" y="193477"/>
                </a:lnTo>
                <a:lnTo>
                  <a:pt x="383977" y="116681"/>
                </a:lnTo>
                <a:lnTo>
                  <a:pt x="478036" y="116681"/>
                </a:lnTo>
                <a:lnTo>
                  <a:pt x="478036" y="10120"/>
                </a:lnTo>
                <a:close/>
                <a:moveTo>
                  <a:pt x="233958" y="0"/>
                </a:moveTo>
                <a:lnTo>
                  <a:pt x="320874" y="8930"/>
                </a:lnTo>
                <a:cubicBezTo>
                  <a:pt x="312539" y="27384"/>
                  <a:pt x="303808" y="46037"/>
                  <a:pt x="294680" y="64889"/>
                </a:cubicBezTo>
                <a:lnTo>
                  <a:pt x="370285" y="64889"/>
                </a:lnTo>
                <a:lnTo>
                  <a:pt x="370285" y="255091"/>
                </a:lnTo>
                <a:lnTo>
                  <a:pt x="426839" y="234553"/>
                </a:lnTo>
                <a:cubicBezTo>
                  <a:pt x="448667" y="288925"/>
                  <a:pt x="464939" y="336153"/>
                  <a:pt x="475655" y="376237"/>
                </a:cubicBezTo>
                <a:lnTo>
                  <a:pt x="410170" y="398859"/>
                </a:lnTo>
                <a:cubicBezTo>
                  <a:pt x="398463" y="357386"/>
                  <a:pt x="385167" y="314127"/>
                  <a:pt x="370285" y="269081"/>
                </a:cubicBezTo>
                <a:lnTo>
                  <a:pt x="370285" y="504825"/>
                </a:lnTo>
                <a:cubicBezTo>
                  <a:pt x="370285" y="531614"/>
                  <a:pt x="364976" y="551755"/>
                  <a:pt x="354360" y="565249"/>
                </a:cubicBezTo>
                <a:cubicBezTo>
                  <a:pt x="343743" y="578743"/>
                  <a:pt x="328811" y="585688"/>
                  <a:pt x="309563" y="586085"/>
                </a:cubicBezTo>
                <a:cubicBezTo>
                  <a:pt x="290314" y="586482"/>
                  <a:pt x="266105" y="586680"/>
                  <a:pt x="236935" y="586680"/>
                </a:cubicBezTo>
                <a:cubicBezTo>
                  <a:pt x="233363" y="563066"/>
                  <a:pt x="228799" y="539353"/>
                  <a:pt x="223242" y="515541"/>
                </a:cubicBezTo>
                <a:cubicBezTo>
                  <a:pt x="245070" y="518319"/>
                  <a:pt x="262136" y="519708"/>
                  <a:pt x="274439" y="519708"/>
                </a:cubicBezTo>
                <a:cubicBezTo>
                  <a:pt x="290711" y="519708"/>
                  <a:pt x="298847" y="510778"/>
                  <a:pt x="298847" y="492919"/>
                </a:cubicBezTo>
                <a:lnTo>
                  <a:pt x="298847" y="439936"/>
                </a:lnTo>
                <a:cubicBezTo>
                  <a:pt x="257969" y="484188"/>
                  <a:pt x="214511" y="520303"/>
                  <a:pt x="168474" y="548283"/>
                </a:cubicBezTo>
                <a:cubicBezTo>
                  <a:pt x="162322" y="539155"/>
                  <a:pt x="155178" y="529729"/>
                  <a:pt x="147042" y="520005"/>
                </a:cubicBezTo>
                <a:cubicBezTo>
                  <a:pt x="113308" y="543421"/>
                  <a:pt x="85527" y="564952"/>
                  <a:pt x="63699" y="584597"/>
                </a:cubicBezTo>
                <a:lnTo>
                  <a:pt x="20836" y="532805"/>
                </a:lnTo>
                <a:cubicBezTo>
                  <a:pt x="33536" y="518914"/>
                  <a:pt x="39886" y="502245"/>
                  <a:pt x="39886" y="482798"/>
                </a:cubicBezTo>
                <a:lnTo>
                  <a:pt x="39886" y="258961"/>
                </a:lnTo>
                <a:lnTo>
                  <a:pt x="0" y="258961"/>
                </a:lnTo>
                <a:lnTo>
                  <a:pt x="0" y="181570"/>
                </a:lnTo>
                <a:lnTo>
                  <a:pt x="111919" y="181570"/>
                </a:lnTo>
                <a:lnTo>
                  <a:pt x="111919" y="451842"/>
                </a:lnTo>
                <a:cubicBezTo>
                  <a:pt x="117872" y="447477"/>
                  <a:pt x="134144" y="436959"/>
                  <a:pt x="160735" y="420291"/>
                </a:cubicBezTo>
                <a:cubicBezTo>
                  <a:pt x="161925" y="436563"/>
                  <a:pt x="163314" y="451842"/>
                  <a:pt x="164902" y="466130"/>
                </a:cubicBezTo>
                <a:cubicBezTo>
                  <a:pt x="197247" y="446881"/>
                  <a:pt x="228104" y="424259"/>
                  <a:pt x="257473" y="398264"/>
                </a:cubicBezTo>
                <a:lnTo>
                  <a:pt x="133945" y="398264"/>
                </a:lnTo>
                <a:lnTo>
                  <a:pt x="133945" y="336352"/>
                </a:lnTo>
                <a:lnTo>
                  <a:pt x="160735" y="336352"/>
                </a:lnTo>
                <a:lnTo>
                  <a:pt x="160735" y="64889"/>
                </a:lnTo>
                <a:lnTo>
                  <a:pt x="216396" y="64889"/>
                </a:lnTo>
                <a:cubicBezTo>
                  <a:pt x="222746" y="44847"/>
                  <a:pt x="228600" y="23217"/>
                  <a:pt x="233958" y="0"/>
                </a:cubicBez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99778" y="2360613"/>
            <a:ext cx="1216025" cy="1214437"/>
          </a:xfrm>
          <a:prstGeom prst="ellipse">
            <a:avLst/>
          </a:prstGeom>
          <a:noFill/>
          <a:ln w="12700" cap="flat" cmpd="sng" algn="ctr">
            <a:solidFill>
              <a:srgbClr val="90C413">
                <a:lumMod val="60000"/>
                <a:lumOff val="40000"/>
              </a:srgbClr>
            </a:solidFill>
            <a:prstDash val="dash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cxnSp>
        <p:nvCxnSpPr>
          <p:cNvPr id="70" name="直接连接符 38"/>
          <p:cNvCxnSpPr>
            <a:cxnSpLocks noChangeShapeType="1"/>
          </p:cNvCxnSpPr>
          <p:nvPr/>
        </p:nvCxnSpPr>
        <p:spPr bwMode="auto">
          <a:xfrm>
            <a:off x="3299778" y="4333875"/>
            <a:ext cx="5500687" cy="0"/>
          </a:xfrm>
          <a:prstGeom prst="line">
            <a:avLst/>
          </a:prstGeom>
          <a:noFill/>
          <a:ln w="6350" algn="ctr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文本框 70"/>
          <p:cNvSpPr txBox="1"/>
          <p:nvPr/>
        </p:nvSpPr>
        <p:spPr>
          <a:xfrm>
            <a:off x="3828098" y="4062413"/>
            <a:ext cx="5741987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Algerian" panose="04020705040A02060702" pitchFamily="82" charset="0"/>
                <a:ea typeface="+mn-ea"/>
              </a:rPr>
              <a:t>指导教师：杨晓军  关娴娴</a:t>
            </a:r>
            <a:endParaRPr lang="zh-CN" altLang="en-US" sz="2000" spc="150" dirty="0">
              <a:solidFill>
                <a:schemeClr val="tx1"/>
              </a:solidFill>
              <a:latin typeface="Algerian" panose="04020705040A02060702" pitchFamily="82" charset="0"/>
              <a:ea typeface="+mn-ea"/>
            </a:endParaRPr>
          </a:p>
        </p:txBody>
      </p:sp>
      <p:cxnSp>
        <p:nvCxnSpPr>
          <p:cNvPr id="72" name="直接连接符 40"/>
          <p:cNvCxnSpPr>
            <a:cxnSpLocks noChangeShapeType="1"/>
          </p:cNvCxnSpPr>
          <p:nvPr/>
        </p:nvCxnSpPr>
        <p:spPr bwMode="auto">
          <a:xfrm>
            <a:off x="3299778" y="3910013"/>
            <a:ext cx="5500687" cy="0"/>
          </a:xfrm>
          <a:prstGeom prst="line">
            <a:avLst/>
          </a:prstGeom>
          <a:noFill/>
          <a:ln w="6350" algn="ctr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任意多边形 72"/>
          <p:cNvSpPr/>
          <p:nvPr/>
        </p:nvSpPr>
        <p:spPr>
          <a:xfrm>
            <a:off x="3219450" y="2276475"/>
            <a:ext cx="1377950" cy="1377950"/>
          </a:xfrm>
          <a:custGeom>
            <a:avLst/>
            <a:gdLst>
              <a:gd name="connsiteX0" fmla="*/ 766921 w 1533844"/>
              <a:gd name="connsiteY0" fmla="*/ 180973 h 1533842"/>
              <a:gd name="connsiteX1" fmla="*/ 180974 w 1533844"/>
              <a:gd name="connsiteY1" fmla="*/ 766920 h 1533842"/>
              <a:gd name="connsiteX2" fmla="*/ 766921 w 1533844"/>
              <a:gd name="connsiteY2" fmla="*/ 1352867 h 1533842"/>
              <a:gd name="connsiteX3" fmla="*/ 1352868 w 1533844"/>
              <a:gd name="connsiteY3" fmla="*/ 766920 h 1533842"/>
              <a:gd name="connsiteX4" fmla="*/ 766921 w 1533844"/>
              <a:gd name="connsiteY4" fmla="*/ 180973 h 1533842"/>
              <a:gd name="connsiteX5" fmla="*/ 766922 w 1533844"/>
              <a:gd name="connsiteY5" fmla="*/ 0 h 1533842"/>
              <a:gd name="connsiteX6" fmla="*/ 1533844 w 1533844"/>
              <a:gd name="connsiteY6" fmla="*/ 766921 h 1533842"/>
              <a:gd name="connsiteX7" fmla="*/ 766922 w 1533844"/>
              <a:gd name="connsiteY7" fmla="*/ 1533842 h 1533842"/>
              <a:gd name="connsiteX8" fmla="*/ 0 w 1533844"/>
              <a:gd name="connsiteY8" fmla="*/ 766921 h 1533842"/>
              <a:gd name="connsiteX9" fmla="*/ 766922 w 1533844"/>
              <a:gd name="connsiteY9" fmla="*/ 0 h 15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3844" h="1533842">
                <a:moveTo>
                  <a:pt x="766921" y="180973"/>
                </a:moveTo>
                <a:cubicBezTo>
                  <a:pt x="443311" y="180973"/>
                  <a:pt x="180974" y="443310"/>
                  <a:pt x="180974" y="766920"/>
                </a:cubicBezTo>
                <a:cubicBezTo>
                  <a:pt x="180974" y="1090530"/>
                  <a:pt x="443311" y="1352867"/>
                  <a:pt x="766921" y="1352867"/>
                </a:cubicBezTo>
                <a:cubicBezTo>
                  <a:pt x="1090531" y="1352867"/>
                  <a:pt x="1352868" y="1090530"/>
                  <a:pt x="1352868" y="766920"/>
                </a:cubicBezTo>
                <a:cubicBezTo>
                  <a:pt x="1352868" y="443310"/>
                  <a:pt x="1090531" y="180973"/>
                  <a:pt x="766921" y="180973"/>
                </a:cubicBezTo>
                <a:close/>
                <a:moveTo>
                  <a:pt x="766922" y="0"/>
                </a:moveTo>
                <a:cubicBezTo>
                  <a:pt x="1190481" y="0"/>
                  <a:pt x="1533844" y="343362"/>
                  <a:pt x="1533844" y="766921"/>
                </a:cubicBezTo>
                <a:cubicBezTo>
                  <a:pt x="1533844" y="1190480"/>
                  <a:pt x="1190481" y="1533842"/>
                  <a:pt x="766922" y="1533842"/>
                </a:cubicBezTo>
                <a:cubicBezTo>
                  <a:pt x="343363" y="1533842"/>
                  <a:pt x="0" y="1190480"/>
                  <a:pt x="0" y="766921"/>
                </a:cubicBezTo>
                <a:cubicBezTo>
                  <a:pt x="0" y="343362"/>
                  <a:pt x="343363" y="0"/>
                  <a:pt x="766922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Times New Roman" panose="02020603050405020304"/>
              <a:ea typeface="幼圆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122" y="458064"/>
            <a:ext cx="3060457" cy="53039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236980" y="5530850"/>
            <a:ext cx="9734230" cy="706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政权更迭的</a:t>
            </a:r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原因？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36980" y="1209675"/>
            <a:ext cx="9718675" cy="2676525"/>
          </a:xfrm>
          <a:prstGeom prst="rect">
            <a:avLst/>
          </a:prstGeom>
          <a:noFill/>
          <a:ln w="9525">
            <a:solidFill>
              <a:srgbClr val="FF9800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材料：秦、汉的大一统，到东汉末而解体。从此中国分崩离析，走上衰运，历史称此时期为</a:t>
            </a:r>
            <a:r>
              <a:rPr lang="zh-CN"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魏晋南北朝</a:t>
            </a:r>
            <a:r>
              <a:rPr 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。此长时期之分裂，前后凡三百九十四年。起自建安，三百九十四年中，统一政府之存在，严格言之，不到十五年。放宽言之，亦只有三十余年，不到全时期十分之一。将本期历史与前期秦、汉相较，前期以</a:t>
            </a:r>
            <a:r>
              <a:rPr lang="zh-CN"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中央统一为常态</a:t>
            </a:r>
            <a:r>
              <a:rPr 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，以分崩割据为变态；本期则以中央统一为变态，而以</a:t>
            </a:r>
            <a:r>
              <a:rPr lang="zh-CN" sz="24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分崩割据为常态</a:t>
            </a:r>
            <a:r>
              <a:rPr 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。</a:t>
            </a:r>
            <a:endParaRPr lang="zh-CN" sz="2400" b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隶书" charset="0"/>
            </a:endParaRPr>
          </a:p>
          <a:p>
            <a:pPr indent="0" algn="r"/>
            <a:r>
              <a:rPr lang="en-US" alt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——</a:t>
            </a:r>
            <a:r>
              <a:rPr lang="zh-CN" sz="2400" b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隶书" charset="0"/>
              </a:rPr>
              <a:t>钱穆《国史大纲》</a:t>
            </a:r>
            <a:endParaRPr lang="en-US" altLang="zh-CN" sz="2400" b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隶书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5330" y="4575810"/>
            <a:ext cx="1423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统一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燕尾形箭头 2"/>
          <p:cNvSpPr/>
          <p:nvPr/>
        </p:nvSpPr>
        <p:spPr>
          <a:xfrm>
            <a:off x="4940300" y="4575810"/>
            <a:ext cx="905510" cy="527685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410960" y="4575810"/>
            <a:ext cx="1423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分裂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0338" y="911224"/>
            <a:ext cx="0" cy="5026025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938" y="7938"/>
            <a:ext cx="917575" cy="920750"/>
            <a:chOff x="7938" y="7938"/>
            <a:chExt cx="917575" cy="920750"/>
          </a:xfrm>
        </p:grpSpPr>
        <p:sp>
          <p:nvSpPr>
            <p:cNvPr id="12" name="Freeform 12"/>
            <p:cNvSpPr/>
            <p:nvPr/>
          </p:nvSpPr>
          <p:spPr bwMode="auto">
            <a:xfrm>
              <a:off x="7938" y="7938"/>
              <a:ext cx="917575" cy="903288"/>
            </a:xfrm>
            <a:custGeom>
              <a:avLst/>
              <a:gdLst>
                <a:gd name="T0" fmla="*/ 578 w 578"/>
                <a:gd name="T1" fmla="*/ 0 h 569"/>
                <a:gd name="T2" fmla="*/ 382 w 578"/>
                <a:gd name="T3" fmla="*/ 0 h 569"/>
                <a:gd name="T4" fmla="*/ 382 w 578"/>
                <a:gd name="T5" fmla="*/ 222 h 569"/>
                <a:gd name="T6" fmla="*/ 482 w 578"/>
                <a:gd name="T7" fmla="*/ 222 h 569"/>
                <a:gd name="T8" fmla="*/ 482 w 578"/>
                <a:gd name="T9" fmla="*/ 111 h 569"/>
                <a:gd name="T10" fmla="*/ 0 w 578"/>
                <a:gd name="T11" fmla="*/ 111 h 569"/>
                <a:gd name="T12" fmla="*/ 0 w 578"/>
                <a:gd name="T13" fmla="*/ 0 h 569"/>
                <a:gd name="T14" fmla="*/ 96 w 578"/>
                <a:gd name="T15" fmla="*/ 0 h 569"/>
                <a:gd name="T16" fmla="*/ 96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578" y="0"/>
                  </a:moveTo>
                  <a:lnTo>
                    <a:pt x="382" y="0"/>
                  </a:lnTo>
                  <a:lnTo>
                    <a:pt x="382" y="222"/>
                  </a:lnTo>
                  <a:lnTo>
                    <a:pt x="482" y="222"/>
                  </a:lnTo>
                  <a:lnTo>
                    <a:pt x="482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938" y="7938"/>
              <a:ext cx="606425" cy="920750"/>
            </a:xfrm>
            <a:custGeom>
              <a:avLst/>
              <a:gdLst>
                <a:gd name="T0" fmla="*/ 0 w 382"/>
                <a:gd name="T1" fmla="*/ 580 h 580"/>
                <a:gd name="T2" fmla="*/ 0 w 382"/>
                <a:gd name="T3" fmla="*/ 454 h 580"/>
                <a:gd name="T4" fmla="*/ 196 w 382"/>
                <a:gd name="T5" fmla="*/ 454 h 580"/>
                <a:gd name="T6" fmla="*/ 196 w 382"/>
                <a:gd name="T7" fmla="*/ 343 h 580"/>
                <a:gd name="T8" fmla="*/ 96 w 382"/>
                <a:gd name="T9" fmla="*/ 343 h 580"/>
                <a:gd name="T10" fmla="*/ 0 w 382"/>
                <a:gd name="T11" fmla="*/ 343 h 580"/>
                <a:gd name="T12" fmla="*/ 0 w 382"/>
                <a:gd name="T13" fmla="*/ 212 h 580"/>
                <a:gd name="T14" fmla="*/ 96 w 382"/>
                <a:gd name="T15" fmla="*/ 212 h 580"/>
                <a:gd name="T16" fmla="*/ 226 w 382"/>
                <a:gd name="T17" fmla="*/ 212 h 580"/>
                <a:gd name="T18" fmla="*/ 226 w 382"/>
                <a:gd name="T19" fmla="*/ 111 h 580"/>
                <a:gd name="T20" fmla="*/ 226 w 382"/>
                <a:gd name="T21" fmla="*/ 0 h 580"/>
                <a:gd name="T22" fmla="*/ 382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580"/>
                  </a:moveTo>
                  <a:lnTo>
                    <a:pt x="0" y="454"/>
                  </a:lnTo>
                  <a:lnTo>
                    <a:pt x="196" y="454"/>
                  </a:lnTo>
                  <a:lnTo>
                    <a:pt x="196" y="343"/>
                  </a:lnTo>
                  <a:lnTo>
                    <a:pt x="96" y="343"/>
                  </a:lnTo>
                  <a:lnTo>
                    <a:pt x="0" y="343"/>
                  </a:lnTo>
                  <a:lnTo>
                    <a:pt x="0" y="212"/>
                  </a:lnTo>
                  <a:lnTo>
                    <a:pt x="96" y="212"/>
                  </a:lnTo>
                  <a:lnTo>
                    <a:pt x="226" y="212"/>
                  </a:lnTo>
                  <a:lnTo>
                    <a:pt x="226" y="111"/>
                  </a:lnTo>
                  <a:lnTo>
                    <a:pt x="226" y="0"/>
                  </a:lnTo>
                  <a:lnTo>
                    <a:pt x="3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19088" y="360363"/>
              <a:ext cx="295275" cy="423863"/>
            </a:xfrm>
            <a:custGeom>
              <a:avLst/>
              <a:gdLst>
                <a:gd name="T0" fmla="*/ 186 w 186"/>
                <a:gd name="T1" fmla="*/ 0 h 267"/>
                <a:gd name="T2" fmla="*/ 186 w 186"/>
                <a:gd name="T3" fmla="*/ 121 h 267"/>
                <a:gd name="T4" fmla="*/ 0 w 186"/>
                <a:gd name="T5" fmla="*/ 121 h 267"/>
                <a:gd name="T6" fmla="*/ 0 w 186"/>
                <a:gd name="T7" fmla="*/ 50 h 267"/>
                <a:gd name="T8" fmla="*/ 110 w 186"/>
                <a:gd name="T9" fmla="*/ 50 h 267"/>
                <a:gd name="T10" fmla="*/ 110 w 186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0"/>
                  </a:moveTo>
                  <a:lnTo>
                    <a:pt x="186" y="121"/>
                  </a:lnTo>
                  <a:lnTo>
                    <a:pt x="0" y="121"/>
                  </a:lnTo>
                  <a:lnTo>
                    <a:pt x="0" y="50"/>
                  </a:lnTo>
                  <a:lnTo>
                    <a:pt x="110" y="50"/>
                  </a:lnTo>
                  <a:lnTo>
                    <a:pt x="110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2034838" y="911225"/>
            <a:ext cx="0" cy="5041900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700" y="5937250"/>
            <a:ext cx="12179300" cy="920750"/>
            <a:chOff x="7938" y="3462338"/>
            <a:chExt cx="12179300" cy="920750"/>
          </a:xfrm>
        </p:grpSpPr>
        <p:sp>
          <p:nvSpPr>
            <p:cNvPr id="19" name="Freeform 19"/>
            <p:cNvSpPr/>
            <p:nvPr/>
          </p:nvSpPr>
          <p:spPr bwMode="auto">
            <a:xfrm>
              <a:off x="11269663" y="3478213"/>
              <a:ext cx="917575" cy="904875"/>
            </a:xfrm>
            <a:custGeom>
              <a:avLst/>
              <a:gdLst>
                <a:gd name="T0" fmla="*/ 0 w 578"/>
                <a:gd name="T1" fmla="*/ 570 h 570"/>
                <a:gd name="T2" fmla="*/ 196 w 578"/>
                <a:gd name="T3" fmla="*/ 570 h 570"/>
                <a:gd name="T4" fmla="*/ 196 w 578"/>
                <a:gd name="T5" fmla="*/ 348 h 570"/>
                <a:gd name="T6" fmla="*/ 96 w 578"/>
                <a:gd name="T7" fmla="*/ 348 h 570"/>
                <a:gd name="T8" fmla="*/ 96 w 578"/>
                <a:gd name="T9" fmla="*/ 459 h 570"/>
                <a:gd name="T10" fmla="*/ 578 w 578"/>
                <a:gd name="T11" fmla="*/ 459 h 570"/>
                <a:gd name="T12" fmla="*/ 578 w 578"/>
                <a:gd name="T13" fmla="*/ 570 h 570"/>
                <a:gd name="T14" fmla="*/ 482 w 578"/>
                <a:gd name="T15" fmla="*/ 570 h 570"/>
                <a:gd name="T16" fmla="*/ 482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0" y="570"/>
                  </a:moveTo>
                  <a:lnTo>
                    <a:pt x="196" y="570"/>
                  </a:lnTo>
                  <a:lnTo>
                    <a:pt x="196" y="348"/>
                  </a:lnTo>
                  <a:lnTo>
                    <a:pt x="96" y="348"/>
                  </a:lnTo>
                  <a:lnTo>
                    <a:pt x="96" y="459"/>
                  </a:lnTo>
                  <a:lnTo>
                    <a:pt x="578" y="459"/>
                  </a:lnTo>
                  <a:lnTo>
                    <a:pt x="578" y="570"/>
                  </a:lnTo>
                  <a:lnTo>
                    <a:pt x="482" y="570"/>
                  </a:lnTo>
                  <a:lnTo>
                    <a:pt x="48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1580813" y="3462338"/>
              <a:ext cx="606425" cy="920750"/>
            </a:xfrm>
            <a:custGeom>
              <a:avLst/>
              <a:gdLst>
                <a:gd name="T0" fmla="*/ 382 w 382"/>
                <a:gd name="T1" fmla="*/ 0 h 580"/>
                <a:gd name="T2" fmla="*/ 382 w 382"/>
                <a:gd name="T3" fmla="*/ 126 h 580"/>
                <a:gd name="T4" fmla="*/ 191 w 382"/>
                <a:gd name="T5" fmla="*/ 126 h 580"/>
                <a:gd name="T6" fmla="*/ 191 w 382"/>
                <a:gd name="T7" fmla="*/ 237 h 580"/>
                <a:gd name="T8" fmla="*/ 286 w 382"/>
                <a:gd name="T9" fmla="*/ 237 h 580"/>
                <a:gd name="T10" fmla="*/ 382 w 382"/>
                <a:gd name="T11" fmla="*/ 237 h 580"/>
                <a:gd name="T12" fmla="*/ 382 w 382"/>
                <a:gd name="T13" fmla="*/ 368 h 580"/>
                <a:gd name="T14" fmla="*/ 286 w 382"/>
                <a:gd name="T15" fmla="*/ 368 h 580"/>
                <a:gd name="T16" fmla="*/ 156 w 382"/>
                <a:gd name="T17" fmla="*/ 368 h 580"/>
                <a:gd name="T18" fmla="*/ 156 w 382"/>
                <a:gd name="T19" fmla="*/ 469 h 580"/>
                <a:gd name="T20" fmla="*/ 156 w 382"/>
                <a:gd name="T21" fmla="*/ 580 h 580"/>
                <a:gd name="T22" fmla="*/ 0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0"/>
                  </a:moveTo>
                  <a:lnTo>
                    <a:pt x="382" y="126"/>
                  </a:lnTo>
                  <a:lnTo>
                    <a:pt x="191" y="126"/>
                  </a:lnTo>
                  <a:lnTo>
                    <a:pt x="191" y="237"/>
                  </a:lnTo>
                  <a:lnTo>
                    <a:pt x="286" y="237"/>
                  </a:lnTo>
                  <a:lnTo>
                    <a:pt x="382" y="237"/>
                  </a:lnTo>
                  <a:lnTo>
                    <a:pt x="382" y="368"/>
                  </a:lnTo>
                  <a:lnTo>
                    <a:pt x="286" y="368"/>
                  </a:lnTo>
                  <a:lnTo>
                    <a:pt x="156" y="368"/>
                  </a:lnTo>
                  <a:lnTo>
                    <a:pt x="156" y="469"/>
                  </a:lnTo>
                  <a:lnTo>
                    <a:pt x="156" y="580"/>
                  </a:lnTo>
                  <a:lnTo>
                    <a:pt x="0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1580813" y="3606800"/>
              <a:ext cx="303213" cy="423863"/>
            </a:xfrm>
            <a:custGeom>
              <a:avLst/>
              <a:gdLst>
                <a:gd name="T0" fmla="*/ 0 w 191"/>
                <a:gd name="T1" fmla="*/ 267 h 267"/>
                <a:gd name="T2" fmla="*/ 0 w 191"/>
                <a:gd name="T3" fmla="*/ 146 h 267"/>
                <a:gd name="T4" fmla="*/ 191 w 191"/>
                <a:gd name="T5" fmla="*/ 146 h 267"/>
                <a:gd name="T6" fmla="*/ 191 w 191"/>
                <a:gd name="T7" fmla="*/ 217 h 267"/>
                <a:gd name="T8" fmla="*/ 76 w 191"/>
                <a:gd name="T9" fmla="*/ 217 h 267"/>
                <a:gd name="T10" fmla="*/ 76 w 191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267"/>
                  </a:moveTo>
                  <a:lnTo>
                    <a:pt x="0" y="146"/>
                  </a:lnTo>
                  <a:lnTo>
                    <a:pt x="191" y="146"/>
                  </a:lnTo>
                  <a:lnTo>
                    <a:pt x="191" y="217"/>
                  </a:lnTo>
                  <a:lnTo>
                    <a:pt x="76" y="217"/>
                  </a:lnTo>
                  <a:lnTo>
                    <a:pt x="7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938" y="3478213"/>
              <a:ext cx="917575" cy="904875"/>
            </a:xfrm>
            <a:custGeom>
              <a:avLst/>
              <a:gdLst>
                <a:gd name="T0" fmla="*/ 578 w 578"/>
                <a:gd name="T1" fmla="*/ 570 h 570"/>
                <a:gd name="T2" fmla="*/ 382 w 578"/>
                <a:gd name="T3" fmla="*/ 570 h 570"/>
                <a:gd name="T4" fmla="*/ 382 w 578"/>
                <a:gd name="T5" fmla="*/ 348 h 570"/>
                <a:gd name="T6" fmla="*/ 482 w 578"/>
                <a:gd name="T7" fmla="*/ 348 h 570"/>
                <a:gd name="T8" fmla="*/ 482 w 578"/>
                <a:gd name="T9" fmla="*/ 459 h 570"/>
                <a:gd name="T10" fmla="*/ 0 w 578"/>
                <a:gd name="T11" fmla="*/ 459 h 570"/>
                <a:gd name="T12" fmla="*/ 0 w 578"/>
                <a:gd name="T13" fmla="*/ 570 h 570"/>
                <a:gd name="T14" fmla="*/ 96 w 578"/>
                <a:gd name="T15" fmla="*/ 570 h 570"/>
                <a:gd name="T16" fmla="*/ 96 w 578"/>
                <a:gd name="T1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70">
                  <a:moveTo>
                    <a:pt x="578" y="570"/>
                  </a:moveTo>
                  <a:lnTo>
                    <a:pt x="382" y="570"/>
                  </a:lnTo>
                  <a:lnTo>
                    <a:pt x="382" y="348"/>
                  </a:lnTo>
                  <a:lnTo>
                    <a:pt x="482" y="348"/>
                  </a:lnTo>
                  <a:lnTo>
                    <a:pt x="482" y="459"/>
                  </a:lnTo>
                  <a:lnTo>
                    <a:pt x="0" y="459"/>
                  </a:lnTo>
                  <a:lnTo>
                    <a:pt x="0" y="570"/>
                  </a:lnTo>
                  <a:lnTo>
                    <a:pt x="96" y="570"/>
                  </a:lnTo>
                  <a:lnTo>
                    <a:pt x="96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938" y="3462338"/>
              <a:ext cx="606425" cy="920750"/>
            </a:xfrm>
            <a:custGeom>
              <a:avLst/>
              <a:gdLst>
                <a:gd name="T0" fmla="*/ 0 w 382"/>
                <a:gd name="T1" fmla="*/ 0 h 580"/>
                <a:gd name="T2" fmla="*/ 0 w 382"/>
                <a:gd name="T3" fmla="*/ 126 h 580"/>
                <a:gd name="T4" fmla="*/ 196 w 382"/>
                <a:gd name="T5" fmla="*/ 126 h 580"/>
                <a:gd name="T6" fmla="*/ 196 w 382"/>
                <a:gd name="T7" fmla="*/ 237 h 580"/>
                <a:gd name="T8" fmla="*/ 96 w 382"/>
                <a:gd name="T9" fmla="*/ 237 h 580"/>
                <a:gd name="T10" fmla="*/ 0 w 382"/>
                <a:gd name="T11" fmla="*/ 237 h 580"/>
                <a:gd name="T12" fmla="*/ 0 w 382"/>
                <a:gd name="T13" fmla="*/ 368 h 580"/>
                <a:gd name="T14" fmla="*/ 96 w 382"/>
                <a:gd name="T15" fmla="*/ 368 h 580"/>
                <a:gd name="T16" fmla="*/ 226 w 382"/>
                <a:gd name="T17" fmla="*/ 368 h 580"/>
                <a:gd name="T18" fmla="*/ 226 w 382"/>
                <a:gd name="T19" fmla="*/ 469 h 580"/>
                <a:gd name="T20" fmla="*/ 226 w 382"/>
                <a:gd name="T21" fmla="*/ 580 h 580"/>
                <a:gd name="T22" fmla="*/ 382 w 382"/>
                <a:gd name="T2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0" y="0"/>
                  </a:moveTo>
                  <a:lnTo>
                    <a:pt x="0" y="126"/>
                  </a:lnTo>
                  <a:lnTo>
                    <a:pt x="196" y="126"/>
                  </a:lnTo>
                  <a:lnTo>
                    <a:pt x="196" y="237"/>
                  </a:lnTo>
                  <a:lnTo>
                    <a:pt x="96" y="237"/>
                  </a:lnTo>
                  <a:lnTo>
                    <a:pt x="0" y="237"/>
                  </a:lnTo>
                  <a:lnTo>
                    <a:pt x="0" y="368"/>
                  </a:lnTo>
                  <a:lnTo>
                    <a:pt x="96" y="368"/>
                  </a:lnTo>
                  <a:lnTo>
                    <a:pt x="226" y="368"/>
                  </a:lnTo>
                  <a:lnTo>
                    <a:pt x="226" y="469"/>
                  </a:lnTo>
                  <a:lnTo>
                    <a:pt x="226" y="580"/>
                  </a:lnTo>
                  <a:lnTo>
                    <a:pt x="382" y="58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19088" y="3606800"/>
              <a:ext cx="295275" cy="423863"/>
            </a:xfrm>
            <a:custGeom>
              <a:avLst/>
              <a:gdLst>
                <a:gd name="T0" fmla="*/ 186 w 186"/>
                <a:gd name="T1" fmla="*/ 267 h 267"/>
                <a:gd name="T2" fmla="*/ 186 w 186"/>
                <a:gd name="T3" fmla="*/ 146 h 267"/>
                <a:gd name="T4" fmla="*/ 0 w 186"/>
                <a:gd name="T5" fmla="*/ 146 h 267"/>
                <a:gd name="T6" fmla="*/ 0 w 186"/>
                <a:gd name="T7" fmla="*/ 217 h 267"/>
                <a:gd name="T8" fmla="*/ 110 w 186"/>
                <a:gd name="T9" fmla="*/ 217 h 267"/>
                <a:gd name="T10" fmla="*/ 110 w 186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67">
                  <a:moveTo>
                    <a:pt x="186" y="267"/>
                  </a:moveTo>
                  <a:lnTo>
                    <a:pt x="186" y="146"/>
                  </a:lnTo>
                  <a:lnTo>
                    <a:pt x="0" y="146"/>
                  </a:lnTo>
                  <a:lnTo>
                    <a:pt x="0" y="217"/>
                  </a:lnTo>
                  <a:lnTo>
                    <a:pt x="110" y="217"/>
                  </a:lnTo>
                  <a:lnTo>
                    <a:pt x="11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Line 11"/>
          <p:cNvSpPr>
            <a:spLocks noChangeShapeType="1"/>
          </p:cNvSpPr>
          <p:nvPr/>
        </p:nvSpPr>
        <p:spPr bwMode="auto">
          <a:xfrm flipH="1" flipV="1">
            <a:off x="319473" y="6665594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387146" y="172403"/>
            <a:ext cx="11417708" cy="41276"/>
          </a:xfrm>
          <a:prstGeom prst="line">
            <a:avLst/>
          </a:pr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 descr="719CB1FF22CA5920454D0CED442E8B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830" y="3352800"/>
            <a:ext cx="3633470" cy="21278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18785" y="776605"/>
            <a:ext cx="5751195" cy="4831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操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已拥百万之众，挟天子而令诸侯，此诚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不可与争锋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孙权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据有江东，已历三世，国险而民附，贤能为之用，此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可以为援而不可图也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若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跨有荆、益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，保其岩阻，西和诸戎，南抚夷越，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外结好孙权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，内修政理。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诚如是，则霸业可成，汉室可兴矣。     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《隆中对》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" y="668655"/>
            <a:ext cx="3536524" cy="234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966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3505" y="32385"/>
            <a:ext cx="958850" cy="958850"/>
            <a:chOff x="17386" y="677"/>
            <a:chExt cx="1510" cy="1510"/>
          </a:xfrm>
        </p:grpSpPr>
        <p:pic>
          <p:nvPicPr>
            <p:cNvPr id="5" name="图片 4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869" y="1011"/>
              <a:ext cx="54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壹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6340" y="220345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sp>
        <p:nvSpPr>
          <p:cNvPr id="3" name="下箭头 2"/>
          <p:cNvSpPr/>
          <p:nvPr/>
        </p:nvSpPr>
        <p:spPr>
          <a:xfrm>
            <a:off x="11581130" y="991870"/>
            <a:ext cx="441325" cy="54635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40" y="1073785"/>
            <a:ext cx="4807585" cy="3767455"/>
          </a:xfrm>
          <a:prstGeom prst="rect">
            <a:avLst/>
          </a:prstGeom>
        </p:spPr>
      </p:pic>
      <p:pic>
        <p:nvPicPr>
          <p:cNvPr id="4" name="图片 3" descr="东汉末年形势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1092835"/>
            <a:ext cx="4919980" cy="386905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535930" y="1306830"/>
            <a:ext cx="1743710" cy="421640"/>
            <a:chOff x="9654" y="2227"/>
            <a:chExt cx="2746" cy="664"/>
          </a:xfrm>
        </p:grpSpPr>
        <p:sp>
          <p:nvSpPr>
            <p:cNvPr id="9" name="圆角矩形 8"/>
            <p:cNvSpPr/>
            <p:nvPr/>
          </p:nvSpPr>
          <p:spPr>
            <a:xfrm>
              <a:off x="9654" y="2227"/>
              <a:ext cx="2746" cy="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54" y="2266"/>
              <a:ext cx="2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200</a:t>
              </a:r>
              <a:r>
                <a:rPr lang="zh-CN" altLang="en-US"/>
                <a:t>年官渡之战</a:t>
              </a:r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536565" y="2009775"/>
            <a:ext cx="1744345" cy="421640"/>
            <a:chOff x="9654" y="2227"/>
            <a:chExt cx="2747" cy="664"/>
          </a:xfrm>
        </p:grpSpPr>
        <p:sp>
          <p:nvSpPr>
            <p:cNvPr id="29" name="圆角矩形 28"/>
            <p:cNvSpPr/>
            <p:nvPr/>
          </p:nvSpPr>
          <p:spPr>
            <a:xfrm>
              <a:off x="9654" y="2227"/>
              <a:ext cx="2746" cy="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54" y="2266"/>
              <a:ext cx="2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208</a:t>
              </a:r>
              <a:r>
                <a:rPr lang="zh-CN" altLang="en-US"/>
                <a:t>年赤壁之战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46090" y="2673985"/>
            <a:ext cx="1744345" cy="455295"/>
            <a:chOff x="9654" y="2174"/>
            <a:chExt cx="2747" cy="717"/>
          </a:xfrm>
        </p:grpSpPr>
        <p:sp>
          <p:nvSpPr>
            <p:cNvPr id="32" name="圆角矩形 31"/>
            <p:cNvSpPr/>
            <p:nvPr/>
          </p:nvSpPr>
          <p:spPr>
            <a:xfrm>
              <a:off x="9654" y="2227"/>
              <a:ext cx="2746" cy="6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54" y="2174"/>
              <a:ext cx="274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221</a:t>
              </a:r>
              <a:r>
                <a:rPr lang="zh-CN" altLang="en-US"/>
                <a:t>年夷陵之战</a:t>
              </a:r>
              <a:endParaRPr lang="zh-CN" altLang="en-US"/>
            </a:p>
          </p:txBody>
        </p:sp>
      </p:grpSp>
      <p:sp>
        <p:nvSpPr>
          <p:cNvPr id="35" name="圆角矩形 5"/>
          <p:cNvSpPr/>
          <p:nvPr/>
        </p:nvSpPr>
        <p:spPr>
          <a:xfrm>
            <a:off x="1633220" y="5320665"/>
            <a:ext cx="2395855" cy="685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方正魏碑简体" panose="03000509000000000000" charset="-122"/>
                <a:ea typeface="方正魏碑简体" panose="03000509000000000000" charset="-122"/>
              </a:rPr>
              <a:t>东汉群雄割据</a:t>
            </a:r>
            <a:endParaRPr lang="zh-CN" altLang="en-US" sz="28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36" name="圆角矩形 6"/>
          <p:cNvSpPr/>
          <p:nvPr/>
        </p:nvSpPr>
        <p:spPr>
          <a:xfrm>
            <a:off x="7540625" y="5320665"/>
            <a:ext cx="2036445" cy="5797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方正魏碑简体" panose="03000509000000000000" charset="-122"/>
                <a:ea typeface="方正魏碑简体" panose="03000509000000000000" charset="-122"/>
              </a:rPr>
              <a:t>三国鼎立</a:t>
            </a:r>
            <a:endParaRPr lang="zh-CN" altLang="en-US" sz="1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4953635" y="5631180"/>
            <a:ext cx="1742440" cy="120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162925" y="2752725"/>
            <a:ext cx="605155" cy="38481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490460" y="3779520"/>
            <a:ext cx="672465" cy="404495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39125" y="3769995"/>
            <a:ext cx="719455" cy="46101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>
            <a:off x="7835900" y="3042285"/>
            <a:ext cx="932180" cy="680720"/>
          </a:xfrm>
          <a:prstGeom prst="triangl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1454765" y="12560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6"/>
          <p:cNvSpPr/>
          <p:nvPr/>
        </p:nvSpPr>
        <p:spPr>
          <a:xfrm>
            <a:off x="10388600" y="105473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方正魏碑简体" panose="03000509000000000000" charset="-122"/>
                <a:ea typeface="方正魏碑简体" panose="03000509000000000000" charset="-122"/>
              </a:rPr>
              <a:t>三国</a:t>
            </a:r>
            <a:endParaRPr lang="zh-CN" altLang="en-US" sz="1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1454765" y="199517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6"/>
          <p:cNvSpPr/>
          <p:nvPr/>
        </p:nvSpPr>
        <p:spPr>
          <a:xfrm>
            <a:off x="10417175" y="178054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西晋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1448415" y="270319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"/>
          <p:cNvSpPr/>
          <p:nvPr/>
        </p:nvSpPr>
        <p:spPr>
          <a:xfrm>
            <a:off x="10407650" y="249809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50" name="圆角矩形 6"/>
          <p:cNvSpPr/>
          <p:nvPr/>
        </p:nvSpPr>
        <p:spPr>
          <a:xfrm>
            <a:off x="10276205" y="3091180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1505565" y="417385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6"/>
          <p:cNvSpPr/>
          <p:nvPr/>
        </p:nvSpPr>
        <p:spPr>
          <a:xfrm>
            <a:off x="10248265" y="395922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南北朝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1090910" y="468249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时空观念</a:t>
            </a:r>
            <a:endParaRPr lang="zh-CN" altLang="en-US" sz="2000"/>
          </a:p>
        </p:txBody>
      </p:sp>
      <p:cxnSp>
        <p:nvCxnSpPr>
          <p:cNvPr id="11" name="直接连接符 10"/>
          <p:cNvCxnSpPr/>
          <p:nvPr/>
        </p:nvCxnSpPr>
        <p:spPr>
          <a:xfrm>
            <a:off x="11156315" y="4679315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flipH="1">
            <a:off x="10742930" y="467868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084" y="839593"/>
            <a:ext cx="4925768" cy="3024421"/>
          </a:xfrm>
          <a:prstGeom prst="rect">
            <a:avLst/>
          </a:prstGeom>
        </p:spPr>
      </p:pic>
      <p:pic>
        <p:nvPicPr>
          <p:cNvPr id="13" name="Picture 3" descr="New三国鼎立-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47" y="2123939"/>
            <a:ext cx="1446089" cy="156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27" y="2331053"/>
            <a:ext cx="1806115" cy="154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23311" y="845615"/>
            <a:ext cx="4925768" cy="1876047"/>
            <a:chOff x="2711760" y="6091338"/>
            <a:chExt cx="5911956" cy="2274245"/>
          </a:xfrm>
        </p:grpSpPr>
        <p:pic>
          <p:nvPicPr>
            <p:cNvPr id="12" name="Picture 2" descr="New三国鼎立-魏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760" y="6091338"/>
              <a:ext cx="5911956" cy="215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6199048" y="7582066"/>
              <a:ext cx="1619101" cy="783517"/>
            </a:xfrm>
            <a:prstGeom prst="rect">
              <a:avLst/>
            </a:prstGeom>
            <a:noFill/>
            <a:ln w="9525" cmpd="sng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西晋</a:t>
              </a:r>
              <a:endParaRPr lang="zh-CN" sz="3600" b="1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994977" y="1519619"/>
            <a:ext cx="39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266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年，司马昭之子司马炎代魏称帝，建立西晋。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2189" y="1050458"/>
            <a:ext cx="4054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263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年，司马昭派兵灭蜀汉。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985009" y="2280539"/>
            <a:ext cx="39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280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年，晋灭吴，三国鼎立局面结束， 西晋统一。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6672" y="3480234"/>
            <a:ext cx="4126069" cy="309776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3310" y="1095798"/>
            <a:ext cx="321530" cy="321530"/>
            <a:chOff x="2483768" y="1923678"/>
            <a:chExt cx="1296144" cy="1296144"/>
          </a:xfrm>
        </p:grpSpPr>
        <p:sp>
          <p:nvSpPr>
            <p:cNvPr id="24" name="椭圆 23"/>
            <p:cNvSpPr/>
            <p:nvPr/>
          </p:nvSpPr>
          <p:spPr>
            <a:xfrm>
              <a:off x="2483768" y="1923678"/>
              <a:ext cx="1296144" cy="12961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14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D013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674640" y="2114550"/>
              <a:ext cx="914399" cy="914399"/>
            </a:xfrm>
            <a:prstGeom prst="ellipse">
              <a:avLst/>
            </a:prstGeom>
            <a:solidFill>
              <a:srgbClr val="A23C8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7773" y="1640479"/>
            <a:ext cx="321530" cy="321530"/>
            <a:chOff x="2483768" y="1923678"/>
            <a:chExt cx="1296144" cy="1296144"/>
          </a:xfrm>
        </p:grpSpPr>
        <p:sp>
          <p:nvSpPr>
            <p:cNvPr id="27" name="椭圆 26"/>
            <p:cNvSpPr/>
            <p:nvPr/>
          </p:nvSpPr>
          <p:spPr>
            <a:xfrm>
              <a:off x="2483768" y="1923678"/>
              <a:ext cx="1296144" cy="12961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14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D013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674640" y="2114550"/>
              <a:ext cx="914400" cy="914400"/>
            </a:xfrm>
            <a:prstGeom prst="ellipse">
              <a:avLst/>
            </a:prstGeom>
            <a:solidFill>
              <a:srgbClr val="E72918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17805" y="2374508"/>
            <a:ext cx="321530" cy="321530"/>
            <a:chOff x="2483768" y="1923678"/>
            <a:chExt cx="1296144" cy="1296144"/>
          </a:xfrm>
        </p:grpSpPr>
        <p:sp>
          <p:nvSpPr>
            <p:cNvPr id="30" name="椭圆 29"/>
            <p:cNvSpPr/>
            <p:nvPr/>
          </p:nvSpPr>
          <p:spPr>
            <a:xfrm>
              <a:off x="2483768" y="1923678"/>
              <a:ext cx="1296144" cy="12961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14300" dist="38100" dir="8100000" sx="102000" sy="102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D013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674640" y="2114550"/>
              <a:ext cx="914400" cy="914400"/>
            </a:xfrm>
            <a:prstGeom prst="ellipse">
              <a:avLst/>
            </a:prstGeom>
            <a:solidFill>
              <a:srgbClr val="F39E0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algn="ctr"/>
              <a:endPara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3505" y="32385"/>
            <a:ext cx="958850" cy="958850"/>
            <a:chOff x="17386" y="677"/>
            <a:chExt cx="1510" cy="1510"/>
          </a:xfrm>
        </p:grpSpPr>
        <p:pic>
          <p:nvPicPr>
            <p:cNvPr id="16" name="图片 15" descr="图片包含 游戏机, 动物&#10;&#10;描述已自动生成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7869" y="1011"/>
              <a:ext cx="54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壹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6340" y="220345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grpSp>
        <p:nvGrpSpPr>
          <p:cNvPr id="57" name="组合 56"/>
          <p:cNvGrpSpPr/>
          <p:nvPr/>
        </p:nvGrpSpPr>
        <p:grpSpPr>
          <a:xfrm>
            <a:off x="11274108" y="60190"/>
            <a:ext cx="917575" cy="920750"/>
            <a:chOff x="11269663" y="7938"/>
            <a:chExt cx="917575" cy="920750"/>
          </a:xfrm>
        </p:grpSpPr>
        <p:sp>
          <p:nvSpPr>
            <p:cNvPr id="18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下箭头 22"/>
          <p:cNvSpPr/>
          <p:nvPr/>
        </p:nvSpPr>
        <p:spPr>
          <a:xfrm>
            <a:off x="11581130" y="991870"/>
            <a:ext cx="441325" cy="54635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1416665" y="12941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6"/>
          <p:cNvSpPr/>
          <p:nvPr/>
        </p:nvSpPr>
        <p:spPr>
          <a:xfrm>
            <a:off x="10350500" y="109283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三国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1416665" y="203327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6"/>
          <p:cNvSpPr/>
          <p:nvPr/>
        </p:nvSpPr>
        <p:spPr>
          <a:xfrm>
            <a:off x="10379075" y="181864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西晋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1410315" y="274129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"/>
          <p:cNvSpPr/>
          <p:nvPr/>
        </p:nvSpPr>
        <p:spPr>
          <a:xfrm>
            <a:off x="10369550" y="253619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4485" y="4164330"/>
            <a:ext cx="60198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五胡内迁：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匈奴、鲜卑、羯、氐、羌。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00050" y="4670425"/>
            <a:ext cx="6189980" cy="1810385"/>
            <a:chOff x="9090" y="7465"/>
            <a:chExt cx="9748" cy="2851"/>
          </a:xfrm>
        </p:grpSpPr>
        <p:sp>
          <p:nvSpPr>
            <p:cNvPr id="87" name="文本框 86"/>
            <p:cNvSpPr txBox="1"/>
            <p:nvPr/>
          </p:nvSpPr>
          <p:spPr>
            <a:xfrm>
              <a:off x="9592" y="8080"/>
              <a:ext cx="9246" cy="22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0000"/>
                </a:lnSpc>
              </a:pPr>
              <a:r>
                <a:rPr lang="zh-CN" altLang="en-US" sz="2400" b="1"/>
                <a:t>①民族矛盾激化，国家长期</a:t>
              </a:r>
              <a:r>
                <a:rPr lang="zh-CN" altLang="en-US" sz="2400" b="1">
                  <a:solidFill>
                    <a:srgbClr val="C00000"/>
                  </a:solidFill>
                </a:rPr>
                <a:t>分裂割据</a:t>
              </a:r>
              <a:r>
                <a:rPr lang="zh-CN" altLang="en-US" sz="2400" b="1"/>
                <a:t>；</a:t>
              </a:r>
              <a:endParaRPr lang="zh-CN" altLang="en-US" sz="2400" b="1"/>
            </a:p>
            <a:p>
              <a:pPr indent="0" fontAlgn="auto">
                <a:lnSpc>
                  <a:spcPct val="120000"/>
                </a:lnSpc>
              </a:pPr>
              <a:r>
                <a:rPr lang="zh-CN" altLang="en-US" sz="2400" b="1"/>
                <a:t>②北方</a:t>
              </a:r>
              <a:r>
                <a:rPr lang="zh-CN" altLang="en-US" sz="2400" b="1">
                  <a:solidFill>
                    <a:srgbClr val="C00000"/>
                  </a:solidFill>
                </a:rPr>
                <a:t>汉人南迁</a:t>
              </a:r>
              <a:r>
                <a:rPr lang="zh-CN" altLang="en-US" sz="2400" b="1"/>
                <a:t>，促进江南的开发；</a:t>
              </a:r>
              <a:endParaRPr lang="zh-CN" altLang="en-US" sz="2400" b="1"/>
            </a:p>
            <a:p>
              <a:pPr indent="0" fontAlgn="auto">
                <a:lnSpc>
                  <a:spcPct val="120000"/>
                </a:lnSpc>
              </a:pPr>
              <a:r>
                <a:rPr lang="zh-CN" altLang="en-US" sz="2400" b="1"/>
                <a:t>③内迁民族逐渐汉化，有利于</a:t>
              </a:r>
              <a:r>
                <a:rPr lang="zh-CN" altLang="en-US" sz="2400" b="1">
                  <a:solidFill>
                    <a:srgbClr val="C00000"/>
                  </a:solidFill>
                </a:rPr>
                <a:t>民族融合</a:t>
              </a:r>
              <a:r>
                <a:rPr lang="zh-CN" altLang="en-US" sz="2400" b="1"/>
                <a:t>；</a:t>
              </a:r>
              <a:endParaRPr lang="zh-CN" altLang="en-US" sz="2400" b="1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9090" y="7465"/>
              <a:ext cx="2754" cy="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85800" indent="-342900" algn="l" fontAlgn="auto">
                <a:lnSpc>
                  <a:spcPct val="120000"/>
                </a:lnSpc>
                <a:buFont typeface="Wingdings" panose="05000000000000000000" charset="0"/>
                <a:buChar char="n"/>
              </a:pPr>
              <a:r>
                <a:rPr lang="zh-CN" altLang="en-US" sz="2400" b="1">
                  <a:sym typeface="+mn-ea"/>
                </a:rPr>
                <a:t>影响：</a:t>
              </a:r>
              <a:endParaRPr lang="zh-CN" altLang="en-US" sz="2400" b="1"/>
            </a:p>
          </p:txBody>
        </p:sp>
      </p:grpSp>
      <p:sp>
        <p:nvSpPr>
          <p:cNvPr id="36" name="圆角矩形 6"/>
          <p:cNvSpPr/>
          <p:nvPr/>
        </p:nvSpPr>
        <p:spPr>
          <a:xfrm>
            <a:off x="10361930" y="3148330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1524615" y="43548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6"/>
          <p:cNvSpPr/>
          <p:nvPr/>
        </p:nvSpPr>
        <p:spPr>
          <a:xfrm>
            <a:off x="10267315" y="4140200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南北朝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11090910" y="468249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时空观念</a:t>
            </a:r>
            <a:endParaRPr lang="zh-CN" altLang="en-US" sz="2000"/>
          </a:p>
        </p:txBody>
      </p:sp>
      <p:cxnSp>
        <p:nvCxnSpPr>
          <p:cNvPr id="11" name="直接连接符 10"/>
          <p:cNvCxnSpPr/>
          <p:nvPr/>
        </p:nvCxnSpPr>
        <p:spPr>
          <a:xfrm>
            <a:off x="11156315" y="4679315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flipH="1">
            <a:off x="10742930" y="467868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74108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3505" y="32385"/>
            <a:ext cx="958850" cy="958850"/>
            <a:chOff x="17386" y="677"/>
            <a:chExt cx="1510" cy="1510"/>
          </a:xfrm>
        </p:grpSpPr>
        <p:pic>
          <p:nvPicPr>
            <p:cNvPr id="5" name="图片 4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869" y="1011"/>
              <a:ext cx="54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壹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6340" y="220345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sp>
        <p:nvSpPr>
          <p:cNvPr id="3" name="下箭头 2"/>
          <p:cNvSpPr/>
          <p:nvPr/>
        </p:nvSpPr>
        <p:spPr>
          <a:xfrm>
            <a:off x="11443335" y="963930"/>
            <a:ext cx="441325" cy="54635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1416665" y="12941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6"/>
          <p:cNvSpPr/>
          <p:nvPr/>
        </p:nvSpPr>
        <p:spPr>
          <a:xfrm>
            <a:off x="10350500" y="109283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三国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1416665" y="203327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6"/>
          <p:cNvSpPr/>
          <p:nvPr/>
        </p:nvSpPr>
        <p:spPr>
          <a:xfrm>
            <a:off x="10379075" y="181864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西晋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1410315" y="274129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"/>
          <p:cNvSpPr/>
          <p:nvPr/>
        </p:nvSpPr>
        <p:spPr>
          <a:xfrm>
            <a:off x="10369550" y="253619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" name="圆角矩形 6"/>
          <p:cNvSpPr/>
          <p:nvPr/>
        </p:nvSpPr>
        <p:spPr>
          <a:xfrm>
            <a:off x="10219055" y="315785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294130"/>
            <a:ext cx="4031615" cy="4113530"/>
          </a:xfrm>
          <a:prstGeom prst="rect">
            <a:avLst/>
          </a:prstGeom>
        </p:spPr>
      </p:pic>
      <p:sp>
        <p:nvSpPr>
          <p:cNvPr id="9" name="流程图: 摘录 8"/>
          <p:cNvSpPr/>
          <p:nvPr/>
        </p:nvSpPr>
        <p:spPr>
          <a:xfrm>
            <a:off x="764540" y="5744210"/>
            <a:ext cx="298450" cy="281940"/>
          </a:xfrm>
          <a:prstGeom prst="flowChartExtra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75055" y="571055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东晋十六国形势图</a:t>
            </a:r>
            <a:endParaRPr lang="zh-CN" altLang="en-US"/>
          </a:p>
        </p:txBody>
      </p:sp>
      <p:pic>
        <p:nvPicPr>
          <p:cNvPr id="30" name="图片 29" descr="7092-东晋前秦并立形势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l="21428" t="8572" r="4642" b="7143"/>
          <a:stretch>
            <a:fillRect/>
          </a:stretch>
        </p:blipFill>
        <p:spPr>
          <a:xfrm>
            <a:off x="6943725" y="417195"/>
            <a:ext cx="3363595" cy="356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4350385" y="1597660"/>
            <a:ext cx="259334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376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年，前秦攻基本统一了北方，与南方的东晋政权以淮水为界，南北对峙。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443095" y="4192905"/>
            <a:ext cx="2813685" cy="252031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7472045" y="4391660"/>
            <a:ext cx="282321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秦王苻坚统一北方后，欲灭东晋，统一中国。结果，东晋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以少胜多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，北方再度陷入分裂和混战的状态。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1429365" y="419290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6"/>
          <p:cNvSpPr/>
          <p:nvPr/>
        </p:nvSpPr>
        <p:spPr>
          <a:xfrm>
            <a:off x="10219690" y="397827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南北朝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11090910" y="468249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时空观念</a:t>
            </a:r>
            <a:endParaRPr lang="zh-CN" altLang="en-US" sz="2000"/>
          </a:p>
        </p:txBody>
      </p:sp>
      <p:cxnSp>
        <p:nvCxnSpPr>
          <p:cNvPr id="10" name="直接连接符 9"/>
          <p:cNvCxnSpPr/>
          <p:nvPr/>
        </p:nvCxnSpPr>
        <p:spPr>
          <a:xfrm>
            <a:off x="11156315" y="4679315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 flipH="1">
            <a:off x="10742930" y="4678680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64583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3175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3175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14325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980" y="32385"/>
            <a:ext cx="958850" cy="958850"/>
            <a:chOff x="17386" y="677"/>
            <a:chExt cx="1510" cy="1510"/>
          </a:xfrm>
        </p:grpSpPr>
        <p:pic>
          <p:nvPicPr>
            <p:cNvPr id="5" name="图片 4" descr="图片包含 游戏机, 动物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" y="677"/>
              <a:ext cx="1511" cy="151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869" y="1011"/>
              <a:ext cx="546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+mj-ea"/>
                  <a:ea typeface="+mj-ea"/>
                </a:rPr>
                <a:t>壹</a:t>
              </a:r>
              <a:endParaRPr lang="zh-CN" altLang="en-US" sz="3200" b="1" dirty="0">
                <a:latin typeface="+mj-ea"/>
                <a:ea typeface="+mj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86815" y="220345"/>
            <a:ext cx="190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政权更迭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747395" y="1118870"/>
            <a:ext cx="9471660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（元）帝初镇江东，威名未著，敦与从弟导等同心翼戴，以隆中兴。时人为之语曰：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王与马，共天下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。”      </a:t>
            </a:r>
            <a:endParaRPr lang="zh-CN" altLang="en-US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          </a:t>
            </a:r>
            <a:r>
              <a:rPr lang="en-US" altLang="zh-CN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《晋书·王敦传》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8030" y="2925445"/>
            <a:ext cx="947102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元帝正会，引王丞相登御床，王公固辞，中宗引之弥苦。王公日:“使太阳与万物同晖，臣下何以瞻仰?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《世说新语</a:t>
            </a:r>
            <a:r>
              <a:rPr lang="zh-CN" altLang="en-US" sz="24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宠礼》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6315" y="4814570"/>
            <a:ext cx="7306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东晋时期的政治特点是什么？</a:t>
            </a:r>
            <a:endParaRPr lang="zh-CN" altLang="en-US" sz="32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7395" y="5659755"/>
            <a:ext cx="9471025" cy="583565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士族专权</a:t>
            </a:r>
            <a:endParaRPr kumimoji="0" lang="zh-CN" altLang="en-US" sz="32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1443335" y="963930"/>
            <a:ext cx="441325" cy="546354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1416665" y="129413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6"/>
          <p:cNvSpPr/>
          <p:nvPr/>
        </p:nvSpPr>
        <p:spPr>
          <a:xfrm>
            <a:off x="10350500" y="1092835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三国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1416665" y="2033270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6"/>
          <p:cNvSpPr/>
          <p:nvPr/>
        </p:nvSpPr>
        <p:spPr>
          <a:xfrm>
            <a:off x="10379075" y="181864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西晋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1410315" y="274129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"/>
          <p:cNvSpPr/>
          <p:nvPr/>
        </p:nvSpPr>
        <p:spPr>
          <a:xfrm>
            <a:off x="10369550" y="2536190"/>
            <a:ext cx="120396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东晋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2" name="圆角矩形 6"/>
          <p:cNvSpPr/>
          <p:nvPr/>
        </p:nvSpPr>
        <p:spPr>
          <a:xfrm>
            <a:off x="10219055" y="315785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方正魏碑简体" panose="03000509000000000000" charset="-122"/>
                <a:ea typeface="方正魏碑简体" panose="03000509000000000000" charset="-122"/>
              </a:rPr>
              <a:t>十六国</a:t>
            </a:r>
            <a:endParaRPr lang="zh-CN" altLang="en-US" sz="2800">
              <a:solidFill>
                <a:schemeClr val="tx1"/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1429365" y="4192905"/>
            <a:ext cx="285115" cy="75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6"/>
          <p:cNvSpPr/>
          <p:nvPr/>
        </p:nvSpPr>
        <p:spPr>
          <a:xfrm>
            <a:off x="10219690" y="3978275"/>
            <a:ext cx="1362075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4">
                    <a:lumMod val="7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南北朝</a:t>
            </a:r>
            <a:endParaRPr lang="zh-CN" altLang="en-US" sz="2800">
              <a:solidFill>
                <a:schemeClr val="accent4">
                  <a:lumMod val="7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1274108" y="60190"/>
            <a:ext cx="917575" cy="920750"/>
            <a:chOff x="11269663" y="7938"/>
            <a:chExt cx="917575" cy="920750"/>
          </a:xfrm>
        </p:grpSpPr>
        <p:sp>
          <p:nvSpPr>
            <p:cNvPr id="16" name="Freeform 16"/>
            <p:cNvSpPr/>
            <p:nvPr/>
          </p:nvSpPr>
          <p:spPr bwMode="auto">
            <a:xfrm>
              <a:off x="11269663" y="7938"/>
              <a:ext cx="917575" cy="903288"/>
            </a:xfrm>
            <a:custGeom>
              <a:avLst/>
              <a:gdLst>
                <a:gd name="T0" fmla="*/ 0 w 578"/>
                <a:gd name="T1" fmla="*/ 0 h 569"/>
                <a:gd name="T2" fmla="*/ 196 w 578"/>
                <a:gd name="T3" fmla="*/ 0 h 569"/>
                <a:gd name="T4" fmla="*/ 196 w 578"/>
                <a:gd name="T5" fmla="*/ 222 h 569"/>
                <a:gd name="T6" fmla="*/ 96 w 578"/>
                <a:gd name="T7" fmla="*/ 222 h 569"/>
                <a:gd name="T8" fmla="*/ 96 w 578"/>
                <a:gd name="T9" fmla="*/ 111 h 569"/>
                <a:gd name="T10" fmla="*/ 578 w 578"/>
                <a:gd name="T11" fmla="*/ 111 h 569"/>
                <a:gd name="T12" fmla="*/ 578 w 578"/>
                <a:gd name="T13" fmla="*/ 0 h 569"/>
                <a:gd name="T14" fmla="*/ 482 w 578"/>
                <a:gd name="T15" fmla="*/ 0 h 569"/>
                <a:gd name="T16" fmla="*/ 482 w 578"/>
                <a:gd name="T1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8" h="569">
                  <a:moveTo>
                    <a:pt x="0" y="0"/>
                  </a:moveTo>
                  <a:lnTo>
                    <a:pt x="196" y="0"/>
                  </a:lnTo>
                  <a:lnTo>
                    <a:pt x="196" y="222"/>
                  </a:lnTo>
                  <a:lnTo>
                    <a:pt x="96" y="222"/>
                  </a:lnTo>
                  <a:lnTo>
                    <a:pt x="96" y="111"/>
                  </a:lnTo>
                  <a:lnTo>
                    <a:pt x="578" y="111"/>
                  </a:lnTo>
                  <a:lnTo>
                    <a:pt x="578" y="0"/>
                  </a:lnTo>
                  <a:lnTo>
                    <a:pt x="482" y="0"/>
                  </a:lnTo>
                  <a:lnTo>
                    <a:pt x="482" y="569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1580813" y="7938"/>
              <a:ext cx="606425" cy="920750"/>
            </a:xfrm>
            <a:custGeom>
              <a:avLst/>
              <a:gdLst>
                <a:gd name="T0" fmla="*/ 382 w 382"/>
                <a:gd name="T1" fmla="*/ 580 h 580"/>
                <a:gd name="T2" fmla="*/ 382 w 382"/>
                <a:gd name="T3" fmla="*/ 454 h 580"/>
                <a:gd name="T4" fmla="*/ 191 w 382"/>
                <a:gd name="T5" fmla="*/ 454 h 580"/>
                <a:gd name="T6" fmla="*/ 191 w 382"/>
                <a:gd name="T7" fmla="*/ 343 h 580"/>
                <a:gd name="T8" fmla="*/ 286 w 382"/>
                <a:gd name="T9" fmla="*/ 343 h 580"/>
                <a:gd name="T10" fmla="*/ 382 w 382"/>
                <a:gd name="T11" fmla="*/ 343 h 580"/>
                <a:gd name="T12" fmla="*/ 382 w 382"/>
                <a:gd name="T13" fmla="*/ 212 h 580"/>
                <a:gd name="T14" fmla="*/ 286 w 382"/>
                <a:gd name="T15" fmla="*/ 212 h 580"/>
                <a:gd name="T16" fmla="*/ 156 w 382"/>
                <a:gd name="T17" fmla="*/ 212 h 580"/>
                <a:gd name="T18" fmla="*/ 156 w 382"/>
                <a:gd name="T19" fmla="*/ 111 h 580"/>
                <a:gd name="T20" fmla="*/ 156 w 382"/>
                <a:gd name="T21" fmla="*/ 0 h 580"/>
                <a:gd name="T22" fmla="*/ 0 w 382"/>
                <a:gd name="T23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580">
                  <a:moveTo>
                    <a:pt x="382" y="580"/>
                  </a:moveTo>
                  <a:lnTo>
                    <a:pt x="382" y="454"/>
                  </a:lnTo>
                  <a:lnTo>
                    <a:pt x="191" y="454"/>
                  </a:lnTo>
                  <a:lnTo>
                    <a:pt x="191" y="343"/>
                  </a:lnTo>
                  <a:lnTo>
                    <a:pt x="286" y="343"/>
                  </a:lnTo>
                  <a:lnTo>
                    <a:pt x="382" y="343"/>
                  </a:lnTo>
                  <a:lnTo>
                    <a:pt x="382" y="212"/>
                  </a:lnTo>
                  <a:lnTo>
                    <a:pt x="286" y="212"/>
                  </a:lnTo>
                  <a:lnTo>
                    <a:pt x="156" y="212"/>
                  </a:lnTo>
                  <a:lnTo>
                    <a:pt x="156" y="111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1580813" y="360363"/>
              <a:ext cx="303213" cy="423863"/>
            </a:xfrm>
            <a:custGeom>
              <a:avLst/>
              <a:gdLst>
                <a:gd name="T0" fmla="*/ 0 w 191"/>
                <a:gd name="T1" fmla="*/ 0 h 267"/>
                <a:gd name="T2" fmla="*/ 0 w 191"/>
                <a:gd name="T3" fmla="*/ 121 h 267"/>
                <a:gd name="T4" fmla="*/ 191 w 191"/>
                <a:gd name="T5" fmla="*/ 121 h 267"/>
                <a:gd name="T6" fmla="*/ 191 w 191"/>
                <a:gd name="T7" fmla="*/ 50 h 267"/>
                <a:gd name="T8" fmla="*/ 76 w 191"/>
                <a:gd name="T9" fmla="*/ 50 h 267"/>
                <a:gd name="T10" fmla="*/ 76 w 191"/>
                <a:gd name="T1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267">
                  <a:moveTo>
                    <a:pt x="0" y="0"/>
                  </a:moveTo>
                  <a:lnTo>
                    <a:pt x="0" y="121"/>
                  </a:lnTo>
                  <a:lnTo>
                    <a:pt x="191" y="121"/>
                  </a:lnTo>
                  <a:lnTo>
                    <a:pt x="191" y="50"/>
                  </a:lnTo>
                  <a:lnTo>
                    <a:pt x="76" y="50"/>
                  </a:lnTo>
                  <a:lnTo>
                    <a:pt x="76" y="267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22"/>
          <p:cNvSpPr/>
          <p:nvPr/>
        </p:nvSpPr>
        <p:spPr bwMode="auto">
          <a:xfrm>
            <a:off x="12700" y="5953125"/>
            <a:ext cx="917575" cy="904875"/>
          </a:xfrm>
          <a:custGeom>
            <a:avLst/>
            <a:gdLst>
              <a:gd name="T0" fmla="*/ 578 w 578"/>
              <a:gd name="T1" fmla="*/ 570 h 570"/>
              <a:gd name="T2" fmla="*/ 382 w 578"/>
              <a:gd name="T3" fmla="*/ 570 h 570"/>
              <a:gd name="T4" fmla="*/ 382 w 578"/>
              <a:gd name="T5" fmla="*/ 348 h 570"/>
              <a:gd name="T6" fmla="*/ 482 w 578"/>
              <a:gd name="T7" fmla="*/ 348 h 570"/>
              <a:gd name="T8" fmla="*/ 482 w 578"/>
              <a:gd name="T9" fmla="*/ 459 h 570"/>
              <a:gd name="T10" fmla="*/ 0 w 578"/>
              <a:gd name="T11" fmla="*/ 459 h 570"/>
              <a:gd name="T12" fmla="*/ 0 w 578"/>
              <a:gd name="T13" fmla="*/ 570 h 570"/>
              <a:gd name="T14" fmla="*/ 96 w 578"/>
              <a:gd name="T15" fmla="*/ 570 h 570"/>
              <a:gd name="T16" fmla="*/ 96 w 578"/>
              <a:gd name="T1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8" h="570">
                <a:moveTo>
                  <a:pt x="578" y="570"/>
                </a:moveTo>
                <a:lnTo>
                  <a:pt x="382" y="570"/>
                </a:lnTo>
                <a:lnTo>
                  <a:pt x="382" y="348"/>
                </a:lnTo>
                <a:lnTo>
                  <a:pt x="482" y="348"/>
                </a:lnTo>
                <a:lnTo>
                  <a:pt x="482" y="459"/>
                </a:lnTo>
                <a:lnTo>
                  <a:pt x="0" y="459"/>
                </a:lnTo>
                <a:lnTo>
                  <a:pt x="0" y="570"/>
                </a:lnTo>
                <a:lnTo>
                  <a:pt x="96" y="570"/>
                </a:lnTo>
                <a:lnTo>
                  <a:pt x="96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2700" y="5937250"/>
            <a:ext cx="606425" cy="920750"/>
          </a:xfrm>
          <a:custGeom>
            <a:avLst/>
            <a:gdLst>
              <a:gd name="T0" fmla="*/ 0 w 382"/>
              <a:gd name="T1" fmla="*/ 0 h 580"/>
              <a:gd name="T2" fmla="*/ 0 w 382"/>
              <a:gd name="T3" fmla="*/ 126 h 580"/>
              <a:gd name="T4" fmla="*/ 196 w 382"/>
              <a:gd name="T5" fmla="*/ 126 h 580"/>
              <a:gd name="T6" fmla="*/ 196 w 382"/>
              <a:gd name="T7" fmla="*/ 237 h 580"/>
              <a:gd name="T8" fmla="*/ 96 w 382"/>
              <a:gd name="T9" fmla="*/ 237 h 580"/>
              <a:gd name="T10" fmla="*/ 0 w 382"/>
              <a:gd name="T11" fmla="*/ 237 h 580"/>
              <a:gd name="T12" fmla="*/ 0 w 382"/>
              <a:gd name="T13" fmla="*/ 368 h 580"/>
              <a:gd name="T14" fmla="*/ 96 w 382"/>
              <a:gd name="T15" fmla="*/ 368 h 580"/>
              <a:gd name="T16" fmla="*/ 226 w 382"/>
              <a:gd name="T17" fmla="*/ 368 h 580"/>
              <a:gd name="T18" fmla="*/ 226 w 382"/>
              <a:gd name="T19" fmla="*/ 469 h 580"/>
              <a:gd name="T20" fmla="*/ 226 w 382"/>
              <a:gd name="T21" fmla="*/ 580 h 580"/>
              <a:gd name="T22" fmla="*/ 382 w 382"/>
              <a:gd name="T2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2" h="580">
                <a:moveTo>
                  <a:pt x="0" y="0"/>
                </a:moveTo>
                <a:lnTo>
                  <a:pt x="0" y="126"/>
                </a:lnTo>
                <a:lnTo>
                  <a:pt x="196" y="126"/>
                </a:lnTo>
                <a:lnTo>
                  <a:pt x="196" y="237"/>
                </a:lnTo>
                <a:lnTo>
                  <a:pt x="96" y="237"/>
                </a:lnTo>
                <a:lnTo>
                  <a:pt x="0" y="237"/>
                </a:lnTo>
                <a:lnTo>
                  <a:pt x="0" y="368"/>
                </a:lnTo>
                <a:lnTo>
                  <a:pt x="96" y="368"/>
                </a:lnTo>
                <a:lnTo>
                  <a:pt x="226" y="368"/>
                </a:lnTo>
                <a:lnTo>
                  <a:pt x="226" y="469"/>
                </a:lnTo>
                <a:lnTo>
                  <a:pt x="226" y="580"/>
                </a:lnTo>
                <a:lnTo>
                  <a:pt x="382" y="58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323850" y="6081395"/>
            <a:ext cx="295275" cy="424180"/>
          </a:xfrm>
          <a:custGeom>
            <a:avLst/>
            <a:gdLst>
              <a:gd name="T0" fmla="*/ 186 w 186"/>
              <a:gd name="T1" fmla="*/ 267 h 267"/>
              <a:gd name="T2" fmla="*/ 186 w 186"/>
              <a:gd name="T3" fmla="*/ 146 h 267"/>
              <a:gd name="T4" fmla="*/ 0 w 186"/>
              <a:gd name="T5" fmla="*/ 146 h 267"/>
              <a:gd name="T6" fmla="*/ 0 w 186"/>
              <a:gd name="T7" fmla="*/ 217 h 267"/>
              <a:gd name="T8" fmla="*/ 110 w 186"/>
              <a:gd name="T9" fmla="*/ 217 h 267"/>
              <a:gd name="T10" fmla="*/ 110 w 186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67">
                <a:moveTo>
                  <a:pt x="186" y="267"/>
                </a:moveTo>
                <a:lnTo>
                  <a:pt x="186" y="146"/>
                </a:lnTo>
                <a:lnTo>
                  <a:pt x="0" y="146"/>
                </a:lnTo>
                <a:lnTo>
                  <a:pt x="0" y="217"/>
                </a:lnTo>
                <a:lnTo>
                  <a:pt x="110" y="217"/>
                </a:lnTo>
                <a:lnTo>
                  <a:pt x="110" y="0"/>
                </a:lnTo>
              </a:path>
            </a:pathLst>
          </a:custGeom>
          <a:noFill/>
          <a:ln w="31750" cap="rnd">
            <a:solidFill>
              <a:schemeClr val="accent4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前凸带形 10"/>
          <p:cNvSpPr/>
          <p:nvPr/>
        </p:nvSpPr>
        <p:spPr>
          <a:xfrm>
            <a:off x="69215" y="313055"/>
            <a:ext cx="1858645" cy="622935"/>
          </a:xfrm>
          <a:prstGeom prst="ribbon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3705" y="332105"/>
            <a:ext cx="147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探究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9125" y="1242060"/>
            <a:ext cx="4831080" cy="230695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材料一：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江南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地域辽阔而人烟稀少；稻米和鱼是主要食物，人们还可以从山泽中采集植物果实和贝类为食；放火烧荒，耕种水田；不需要商人贩卖货物，没有非常富裕的人。   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史记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56180" y="207645"/>
            <a:ext cx="739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东晋时期江南地区经济发展的原因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5950" y="1440180"/>
            <a:ext cx="6364605" cy="9531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①江南雨量丰沛，气候较热，土地肥沃，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自然条件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优越。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29630" y="2790190"/>
            <a:ext cx="5829300" cy="34150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二：西晋禅代，承曹魏遗产，所存官牛尚有四万五千余头，旋又颁布占田制，推动农业复兴，然而不久政局动荡，内乱频仍，胡变蜂起，晋室被迫南渡，此后即以江南为立国根本。北人相继南移，同时携来高级栽培技术，南方灌溉、防洪、运河等水利工程不断修筑，富源也不断开发，始终江南的经济力量趋于壮胜。            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       ——《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魏晋南北朝史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4985" y="4122420"/>
            <a:ext cx="5039995" cy="181483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②江南战争相对较少，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社会秩序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比较</a:t>
            </a:r>
            <a:r>
              <a:rPr lang="zh-CN" altLang="en-US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安定。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  <a:p>
            <a:pPr algn="l"/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③北方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汉人南迁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，带来先进的生产技术和丰富的劳动力资源。</a:t>
            </a:r>
            <a:endParaRPr lang="zh-CN" altLang="en-US" sz="28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10777220" y="128905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史料实证</a:t>
            </a:r>
            <a:endParaRPr lang="zh-CN" altLang="en-US" sz="2000"/>
          </a:p>
        </p:txBody>
      </p:sp>
      <p:cxnSp>
        <p:nvCxnSpPr>
          <p:cNvPr id="5" name="直接连接符 4"/>
          <p:cNvCxnSpPr/>
          <p:nvPr/>
        </p:nvCxnSpPr>
        <p:spPr>
          <a:xfrm>
            <a:off x="10842625" y="125730"/>
            <a:ext cx="0" cy="119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flipH="1">
            <a:off x="10429240" y="125095"/>
            <a:ext cx="490220" cy="1217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/>
              <a:t>核心素养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2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PLACING_PICTURE_USER_VIEWPORT" val="{&quot;height&quot;:3749.9007874015747,&quot;width&quot;:4385.4771653543303}"/>
</p:tagLst>
</file>

<file path=ppt/tags/tag69.xml><?xml version="1.0" encoding="utf-8"?>
<p:tagLst xmlns:p="http://schemas.openxmlformats.org/presentationml/2006/main">
  <p:tag name="KSO_WM_UNIT_PLACING_PICTURE_USER_VIEWPORT" val="{&quot;height&quot;:3734.5937007874013,&quot;width&quot;:3675.1732283464567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PLACING_PICTURE_USER_VIEWPORT" val="{&quot;height&quot;:4535.4330444335938,&quot;width&quot;:6605.2587890625}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PLACING_PICTURE_USER_VIEWPORT" val="{&quot;height&quot;:5691,&quot;width&quot;:9611}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3714</Words>
  <Application>WPS 演示</Application>
  <PresentationFormat>宽屏</PresentationFormat>
  <Paragraphs>402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叶根友毛笔行书简体</vt:lpstr>
      <vt:lpstr>Wingdings</vt:lpstr>
      <vt:lpstr>楷体</vt:lpstr>
      <vt:lpstr>隶书</vt:lpstr>
      <vt:lpstr>方正魏碑简体</vt:lpstr>
      <vt:lpstr>Times New Roman</vt:lpstr>
      <vt:lpstr>隶书</vt:lpstr>
      <vt:lpstr>黑体</vt:lpstr>
      <vt:lpstr>华文新魏</vt:lpstr>
      <vt:lpstr>Arial Unicode MS</vt:lpstr>
      <vt:lpstr>Calibri</vt:lpstr>
      <vt:lpstr>±¼¸²</vt:lpstr>
      <vt:lpstr>华文楷体</vt:lpstr>
      <vt:lpstr>汉仪昌黎宋刻本(原版)简</vt:lpstr>
      <vt:lpstr>Times New Roman</vt:lpstr>
      <vt:lpstr>幼圆</vt:lpstr>
      <vt:lpstr>Algerian</vt:lpstr>
      <vt:lpstr>Gabriola</vt:lpstr>
      <vt:lpstr>Segoe Print</vt:lpstr>
      <vt:lpstr>Office 主题​​</vt:lpstr>
      <vt:lpstr>PowerPoint 演示文稿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200</cp:revision>
  <dcterms:created xsi:type="dcterms:W3CDTF">2019-06-19T02:08:00Z</dcterms:created>
  <dcterms:modified xsi:type="dcterms:W3CDTF">2020-09-21T01:23:04Z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