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278" r:id="rId6"/>
    <p:sldId id="282" r:id="rId7"/>
    <p:sldId id="284" r:id="rId8"/>
    <p:sldId id="283" r:id="rId9"/>
    <p:sldId id="280" r:id="rId10"/>
    <p:sldId id="261" r:id="rId11"/>
    <p:sldId id="308" r:id="rId12"/>
    <p:sldId id="262" r:id="rId13"/>
    <p:sldId id="286" r:id="rId14"/>
    <p:sldId id="299" r:id="rId15"/>
    <p:sldId id="269" r:id="rId16"/>
    <p:sldId id="288" r:id="rId17"/>
    <p:sldId id="281" r:id="rId18"/>
    <p:sldId id="287" r:id="rId19"/>
    <p:sldId id="285" r:id="rId20"/>
    <p:sldId id="291" r:id="rId21"/>
    <p:sldId id="289" r:id="rId22"/>
    <p:sldId id="259" r:id="rId23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28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80" y="-96"/>
      </p:cViewPr>
      <p:guideLst>
        <p:guide orient="horz" pos="2152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1B0D4-502A-0F45-9C47-7E93A75663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A1E94-5830-B444-8D2F-D3F43BBE2AF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A1E94-5830-B444-8D2F-D3F43BBE2AF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5B803-39BC-AE46-A046-6752799C184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ABFA-43C9-A34D-8857-7B671D75DF3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hp\Desktop\PPT-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48"/>
            <a:ext cx="9144000" cy="6858000"/>
          </a:xfrm>
          <a:prstGeom prst="rect">
            <a:avLst/>
          </a:prstGeom>
          <a:noFill/>
        </p:spPr>
      </p:pic>
      <p:sp>
        <p:nvSpPr>
          <p:cNvPr id="2051" name="标题 1"/>
          <p:cNvSpPr txBox="1"/>
          <p:nvPr/>
        </p:nvSpPr>
        <p:spPr>
          <a:xfrm>
            <a:off x="360362" y="4210977"/>
            <a:ext cx="8423275" cy="19027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zh-CN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Let’s talk teens</a:t>
            </a:r>
            <a:endParaRPr lang="en-US" altLang="zh-CN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Welcome to the unit &amp; Reading (</a:t>
            </a:r>
            <a:r>
              <a:rPr lang="en-US" altLang="zh-CN" sz="4000" dirty="0">
                <a:latin typeface="Times New Roman" panose="02020603050405020304"/>
                <a:cs typeface="Times New Roman" panose="02020603050405020304"/>
              </a:rPr>
              <a:t>I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335962" y="1644897"/>
            <a:ext cx="2472931" cy="93980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Cause 1</a:t>
            </a:r>
            <a:endParaRPr kumimoji="1" lang="en-US" altLang="zh-CN" sz="2400" b="1" dirty="0" smtClean="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_____________ 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2000" y="3912195"/>
            <a:ext cx="113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u="sng" dirty="0" smtClean="0">
                <a:latin typeface="Times New Roman" panose="02020603050405020304"/>
                <a:cs typeface="Times New Roman" panose="02020603050405020304"/>
              </a:rPr>
              <a:t>height</a:t>
            </a:r>
            <a:endParaRPr kumimoji="1" lang="en-US" altLang="zh-CN" sz="2800" u="sng" dirty="0" smtClean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93550" y="3901504"/>
            <a:ext cx="975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u="sng" dirty="0" smtClean="0">
                <a:latin typeface="Times New Roman" panose="02020603050405020304"/>
                <a:cs typeface="Times New Roman" panose="02020603050405020304"/>
              </a:rPr>
              <a:t>voice</a:t>
            </a:r>
            <a:endParaRPr kumimoji="1" lang="en-US" altLang="zh-CN" sz="2800" u="sng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32967" y="3895034"/>
            <a:ext cx="1161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u="sng" dirty="0" smtClean="0">
                <a:latin typeface="Times New Roman" panose="02020603050405020304"/>
                <a:cs typeface="Times New Roman" panose="02020603050405020304"/>
              </a:rPr>
              <a:t>weight</a:t>
            </a:r>
            <a:endParaRPr kumimoji="1" lang="zh-CN" altLang="en-US" sz="2800" u="sng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8538" y="3935826"/>
            <a:ext cx="117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u="sng" dirty="0" smtClean="0">
                <a:latin typeface="Times New Roman" panose="02020603050405020304"/>
                <a:cs typeface="Times New Roman" panose="02020603050405020304"/>
              </a:rPr>
              <a:t>spots</a:t>
            </a:r>
            <a:endParaRPr kumimoji="1" lang="zh-CN" altLang="en-US" sz="2800" u="sng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4349" y="363538"/>
            <a:ext cx="353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In-depth reading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4" name="直线箭头连接符 3"/>
          <p:cNvCxnSpPr/>
          <p:nvPr/>
        </p:nvCxnSpPr>
        <p:spPr>
          <a:xfrm flipH="1">
            <a:off x="1858057" y="2801150"/>
            <a:ext cx="2698381" cy="1111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/>
          <p:cNvCxnSpPr/>
          <p:nvPr/>
        </p:nvCxnSpPr>
        <p:spPr>
          <a:xfrm flipH="1">
            <a:off x="3934874" y="2807648"/>
            <a:ext cx="621564" cy="1104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>
            <a:off x="4556438" y="2807648"/>
            <a:ext cx="682883" cy="1104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/>
          <p:cNvCxnSpPr/>
          <p:nvPr/>
        </p:nvCxnSpPr>
        <p:spPr>
          <a:xfrm>
            <a:off x="4594436" y="2807648"/>
            <a:ext cx="2550063" cy="11281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右大括号 26"/>
          <p:cNvSpPr/>
          <p:nvPr/>
        </p:nvSpPr>
        <p:spPr>
          <a:xfrm rot="5400000" flipV="1">
            <a:off x="4269668" y="2023808"/>
            <a:ext cx="463221" cy="5286441"/>
          </a:xfrm>
          <a:prstGeom prst="rightBrace">
            <a:avLst>
              <a:gd name="adj1" fmla="val 1454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974958" y="4898639"/>
            <a:ext cx="38446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tabLst>
                <a:tab pos="537210" algn="l"/>
              </a:tabLst>
            </a:pPr>
            <a:r>
              <a:rPr kumimoji="1"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Physical changes</a:t>
            </a:r>
            <a:endParaRPr kumimoji="1" lang="en-US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03 0.000000 L -0.005208 -0.423241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心形 21"/>
          <p:cNvSpPr/>
          <p:nvPr/>
        </p:nvSpPr>
        <p:spPr>
          <a:xfrm>
            <a:off x="375362" y="3339660"/>
            <a:ext cx="3573706" cy="257357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心形 20"/>
          <p:cNvSpPr/>
          <p:nvPr/>
        </p:nvSpPr>
        <p:spPr>
          <a:xfrm>
            <a:off x="4999552" y="3339616"/>
            <a:ext cx="3773748" cy="257357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24150" y="598170"/>
            <a:ext cx="3467100" cy="119888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Cause 2</a:t>
            </a:r>
            <a:endParaRPr kumimoji="1" lang="en-US" altLang="zh-CN" sz="2400" b="1" dirty="0" smtClean="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____________________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燕尾形箭头 2"/>
          <p:cNvSpPr/>
          <p:nvPr/>
        </p:nvSpPr>
        <p:spPr>
          <a:xfrm>
            <a:off x="143110" y="2496062"/>
            <a:ext cx="8825855" cy="39981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连接符 8"/>
          <p:cNvCxnSpPr/>
          <p:nvPr/>
        </p:nvCxnSpPr>
        <p:spPr>
          <a:xfrm>
            <a:off x="3029652" y="2144238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5675191" y="2144238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39560" y="2018292"/>
            <a:ext cx="180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Adulthood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401" y="2012104"/>
            <a:ext cx="159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Childhood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39754" y="1984570"/>
            <a:ext cx="223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Adolescence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75191" y="2859108"/>
            <a:ext cx="2422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independence</a:t>
            </a:r>
            <a:endParaRPr kumimoji="1" lang="en-US" altLang="zh-CN" sz="2800" dirty="0" smtClean="0">
              <a:solidFill>
                <a:srgbClr val="FF0000"/>
              </a:solidFill>
            </a:endParaRPr>
          </a:p>
          <a:p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9603" y="2816509"/>
            <a:ext cx="242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love/support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56569" y="3813654"/>
            <a:ext cx="321648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take responsibilities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make decisions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control feelings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51996" y="3813654"/>
            <a:ext cx="255445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disagree</a:t>
            </a:r>
            <a:endParaRPr kumimoji="1" lang="en-US" altLang="zh-CN" sz="28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be careless</a:t>
            </a:r>
            <a:endParaRPr kumimoji="1" lang="en-US" altLang="zh-CN" sz="28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be impatient</a:t>
            </a:r>
            <a:endParaRPr kumimoji="1" lang="en-US" altLang="zh-CN" sz="28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89588" y="954654"/>
            <a:ext cx="3844684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kumimoji="1"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Mental needs</a:t>
            </a:r>
            <a:endParaRPr kumimoji="1" lang="en-US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8134" y="841174"/>
            <a:ext cx="8547560" cy="577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can be a big headache to balance your developing 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mental needs too. You enter a strange middle ground—no longer a small child but not quite an adult. You have both a new desire for independence and a continued need for your parents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love and support. You feel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ready to be more responsible and make decisions on your own. Unfortunately, your parents do not always agree and that makes you feel unhappy.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can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 they just let me go?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 may wonder. 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the other hand, when you are struggling to control your feelings, you wish they could be more caring and patient—sometimes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forget that growing up is a rough ride. It can be difficult when your parents treat you like a child but expect you to act like an adult. All of this can lead to a breakdown in your relationship.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8450" y="4009390"/>
            <a:ext cx="2264410" cy="402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5532755" y="319405"/>
            <a:ext cx="2585085" cy="521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On the one hand</a:t>
            </a:r>
            <a:endParaRPr kumimoji="1" lang="zh-CN" altLang="en-US" sz="2800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2668905" y="2216785"/>
            <a:ext cx="6050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412115" y="2633980"/>
            <a:ext cx="6445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366395" y="6186170"/>
            <a:ext cx="67760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直线箭头连接符 22"/>
          <p:cNvCxnSpPr>
            <a:stCxn id="4" idx="2"/>
          </p:cNvCxnSpPr>
          <p:nvPr/>
        </p:nvCxnSpPr>
        <p:spPr>
          <a:xfrm>
            <a:off x="6825615" y="841375"/>
            <a:ext cx="31750" cy="1604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907366" y="273233"/>
            <a:ext cx="3124583" cy="101473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  Solution</a:t>
            </a:r>
            <a:endParaRPr kumimoji="1" lang="en-US" altLang="zh-CN" sz="2400" b="1" dirty="0" smtClean="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___________________ 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心形 2"/>
          <p:cNvSpPr/>
          <p:nvPr/>
        </p:nvSpPr>
        <p:spPr>
          <a:xfrm rot="21180974">
            <a:off x="591980" y="1428438"/>
            <a:ext cx="4396843" cy="3891829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心形 3"/>
          <p:cNvSpPr/>
          <p:nvPr/>
        </p:nvSpPr>
        <p:spPr>
          <a:xfrm rot="516125">
            <a:off x="3573339" y="1473747"/>
            <a:ext cx="4347868" cy="3886492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82412" y="2228919"/>
            <a:ext cx="7138921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1. Take a minute to __________________.</a:t>
            </a:r>
            <a:endParaRPr kumimoji="1" lang="en-US" altLang="zh-CN" sz="2800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2. Try to understand the situation ________.</a:t>
            </a:r>
            <a:endParaRPr kumimoji="1" lang="en-US" altLang="zh-CN" sz="2800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3.  ____________ your actions and feelings. </a:t>
            </a:r>
            <a:endParaRPr kumimoji="1" lang="en-US" altLang="zh-CN" sz="2800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4.  _______________ carefully and address </a:t>
            </a:r>
            <a:endParaRPr kumimoji="1" lang="en-US" altLang="zh-CN" sz="2800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    their ________.</a:t>
            </a:r>
            <a:endParaRPr kumimoji="1" lang="zh-CN" altLang="en-US" sz="2800" dirty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24635" y="5420360"/>
            <a:ext cx="6441440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kumimoji="1"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Regular and honest communication</a:t>
            </a:r>
            <a:endParaRPr kumimoji="1" lang="en-US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211007"/>
            <a:ext cx="9189950" cy="11988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p>
            <a:pPr algn="ctr"/>
            <a:r>
              <a:rPr kumimoji="1" lang="en-US" altLang="zh-CN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Show empathy for each other</a:t>
            </a:r>
            <a:endParaRPr kumimoji="1" lang="en-US" altLang="zh-CN" sz="3600" b="1" dirty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Learn to compromise</a:t>
            </a:r>
            <a:endParaRPr kumimoji="1" lang="en-US" altLang="zh-CN" sz="3600" b="1" dirty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347 -0.062685 L -0.060278 -0.71759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3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燕尾形箭头 2"/>
          <p:cNvSpPr/>
          <p:nvPr/>
        </p:nvSpPr>
        <p:spPr>
          <a:xfrm>
            <a:off x="143110" y="2478901"/>
            <a:ext cx="8825855" cy="39981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连接符 8"/>
          <p:cNvCxnSpPr/>
          <p:nvPr/>
        </p:nvCxnSpPr>
        <p:spPr>
          <a:xfrm>
            <a:off x="3029652" y="2127077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5675191" y="2127077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339560" y="2001131"/>
            <a:ext cx="180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Adulthood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401" y="1994943"/>
            <a:ext cx="1594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Childhood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45623" y="1994943"/>
            <a:ext cx="223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Adolescence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92154" y="3855548"/>
            <a:ext cx="321648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take responsibilities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make decisions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control feelings</a:t>
            </a:r>
            <a:endParaRPr kumimoji="1" lang="en-US" altLang="zh-CN" sz="28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12078" y="1078141"/>
            <a:ext cx="4210020" cy="830997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   Conclusion</a:t>
            </a:r>
            <a:endParaRPr kumimoji="1" lang="en-US" altLang="zh-CN" sz="2400" b="1" dirty="0" smtClean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____________________ 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0701" y="3993193"/>
            <a:ext cx="9954388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The writer’s attitude to parent-child tensions: __________</a:t>
            </a:r>
            <a:endParaRPr kumimoji="1" lang="en-US" altLang="zh-CN" sz="28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Supporting sentences:_____________________________</a:t>
            </a:r>
            <a:endParaRPr kumimoji="1" lang="en-US" altLang="zh-CN" sz="28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The writing purpose: _____________________________</a:t>
            </a:r>
            <a:endParaRPr kumimoji="1" lang="en-US" altLang="zh-CN" sz="28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Significance of healthy parent-child relationships: ______</a:t>
            </a:r>
            <a:endParaRPr kumimoji="1" lang="en-US" altLang="zh-CN" sz="2800" dirty="0" smtClean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5623" y="2901441"/>
            <a:ext cx="234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normal </a:t>
            </a:r>
            <a:endParaRPr kumimoji="1" lang="en-US" altLang="zh-CN" sz="2800" dirty="0" smtClean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28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temporary</a:t>
            </a:r>
            <a:endParaRPr kumimoji="1" lang="zh-CN" altLang="en-US" sz="2800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312" y="262310"/>
            <a:ext cx="353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Critical reading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177165" y="3352800"/>
            <a:ext cx="2751455" cy="24911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2240" y="3506470"/>
            <a:ext cx="27863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Healthy </a:t>
            </a:r>
            <a:r>
              <a:rPr kumimoji="1" lang="en-US" altLang="zh-CN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parent-child</a:t>
            </a:r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 relationships</a:t>
            </a:r>
            <a:endParaRPr kumimoji="1" lang="zh-CN" altLang="en-US"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燕尾形箭头 5"/>
          <p:cNvSpPr/>
          <p:nvPr/>
        </p:nvSpPr>
        <p:spPr>
          <a:xfrm>
            <a:off x="176765" y="2713499"/>
            <a:ext cx="8825855" cy="39981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连接符 6"/>
          <p:cNvCxnSpPr/>
          <p:nvPr/>
        </p:nvCxnSpPr>
        <p:spPr>
          <a:xfrm>
            <a:off x="1169391" y="2361675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169391" y="2332548"/>
            <a:ext cx="223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Adolescence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2948363" y="2379243"/>
            <a:ext cx="0" cy="414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242310" y="3352800"/>
            <a:ext cx="2818765" cy="249047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329045" y="3352800"/>
            <a:ext cx="2673350" cy="2491105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186405" y="3505225"/>
            <a:ext cx="28572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Healthy</a:t>
            </a:r>
            <a:endParaRPr kumimoji="1" lang="en-US" altLang="zh-CN" sz="3600" dirty="0" smtClean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interpersonal</a:t>
            </a:r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  relationships</a:t>
            </a:r>
            <a:endParaRPr kumimoji="1" lang="zh-CN" altLang="en-US"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70288" y="3505225"/>
            <a:ext cx="28572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Healthy</a:t>
            </a:r>
            <a:endParaRPr kumimoji="1" lang="en-US" altLang="zh-CN" sz="3600" dirty="0" smtClean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marriage</a:t>
            </a:r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  relationships</a:t>
            </a:r>
            <a:endParaRPr kumimoji="1" lang="zh-CN" altLang="en-US"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97922" y="2314808"/>
            <a:ext cx="180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/>
                <a:cs typeface="Times New Roman" panose="02020603050405020304"/>
              </a:rPr>
              <a:t>Adulthood</a:t>
            </a:r>
            <a:endParaRPr kumimoji="1" lang="zh-CN" altLang="en-US" sz="2400" b="1" dirty="0"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16" name="直线箭头连接符 15"/>
          <p:cNvCxnSpPr/>
          <p:nvPr/>
        </p:nvCxnSpPr>
        <p:spPr>
          <a:xfrm>
            <a:off x="2948363" y="4439083"/>
            <a:ext cx="2941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>
            <a:off x="6061560" y="4439083"/>
            <a:ext cx="2941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dreamstime_l_51082768"/>
          <p:cNvPicPr>
            <a:picLocks noChangeAspect="1"/>
          </p:cNvPicPr>
          <p:nvPr/>
        </p:nvPicPr>
        <p:blipFill>
          <a:blip r:embed="rId2"/>
          <a:srcRect l="-1918" t="-9536" r="-114" b="43953"/>
          <a:stretch>
            <a:fillRect/>
          </a:stretch>
        </p:blipFill>
        <p:spPr>
          <a:xfrm>
            <a:off x="-184150" y="-417830"/>
            <a:ext cx="9327515" cy="22644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6710" y="1570990"/>
            <a:ext cx="8350885" cy="181483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writer suggests that teenagers want both independence and their parents’ love and support. Do you feel the same way? Why or why not? Give an example.</a:t>
            </a:r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 </a:t>
            </a:r>
            <a:endParaRPr kumimoji="1" lang="zh-CN" altLang="en-US" sz="2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6710" y="3762375"/>
            <a:ext cx="8350885" cy="1383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smtClean="0">
                <a:latin typeface="Times New Roman" panose="02020603050405020304"/>
                <a:cs typeface="Times New Roman" panose="02020603050405020304"/>
              </a:rPr>
              <a:t>Cooperate with your partners and create a situation where you successfully solve the conflicts with your parents by following the writer’s advice.</a:t>
            </a:r>
            <a:endParaRPr kumimoji="1" lang="zh-CN" altLang="en-US" sz="2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632" y="600130"/>
            <a:ext cx="353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Post-reading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24632" y="670508"/>
            <a:ext cx="791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Homework</a:t>
            </a:r>
            <a:endParaRPr kumimoji="1" lang="en-US" altLang="zh-CN" sz="36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2580" y="1561465"/>
            <a:ext cx="6110605" cy="4420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Collect words or phrases related to parent-child </a:t>
            </a: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tensions in the magazine article.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Choose one </a:t>
            </a: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paragraph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and analyze its structure.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Write a summary of the magazine </a:t>
            </a: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article (within </a:t>
            </a:r>
            <a:r>
              <a:rPr kumimoji="1" lang="en-US" altLang="zh-CN" sz="3200" smtClean="0">
                <a:latin typeface="Times New Roman" panose="02020603050405020304"/>
                <a:cs typeface="Times New Roman" panose="02020603050405020304"/>
              </a:rPr>
              <a:t>60 words).</a:t>
            </a:r>
            <a:endParaRPr kumimoji="1" lang="zh-CN" altLang="en-US" sz="32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图片 3" descr="dreamstime_l_539089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95" y="2588895"/>
            <a:ext cx="2484755" cy="2484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50761" y="309378"/>
            <a:ext cx="8993817" cy="6041390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50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My words/</a:t>
            </a:r>
            <a:r>
              <a:rPr kumimoji="1" lang="en-US" altLang="zh-CN" sz="35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phrases </a:t>
            </a:r>
            <a:endParaRPr kumimoji="1" lang="en-US" altLang="zh-CN" sz="3500" dirty="0" smtClean="0"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Words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and phrases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related to problems: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indent="0" algn="l">
              <a:lnSpc>
                <a:spcPct val="11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     _______________________________________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Words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and phrases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related to cause and effect: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_______________________________________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 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Words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and phrases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related to feelings: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_______________________________________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Words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and phrases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related to solutions: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_______________________________________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marL="457200" indent="-457200" algn="l">
              <a:lnSpc>
                <a:spcPct val="110000"/>
              </a:lnSpc>
              <a:buClrTx/>
              <a:buSzTx/>
              <a:buFont typeface="Arial" panose="020B0604020202020204" pitchFamily="34" charset="0"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Linking words and phrases: 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  <a:p>
            <a:pPr indent="0" algn="l">
              <a:lnSpc>
                <a:spcPct val="11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     </a:t>
            </a: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  <a:sym typeface="+mn-ea"/>
              </a:rPr>
              <a:t>_______________________________________</a:t>
            </a:r>
            <a:endParaRPr kumimoji="1" lang="en-US" altLang="zh-CN" sz="32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图片 1" descr="dreamstime_l_26644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39355" y="100965"/>
            <a:ext cx="1233805" cy="135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78901" y="3437528"/>
            <a:ext cx="8443277" cy="2308324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My summary</a:t>
            </a:r>
            <a:endParaRPr kumimoji="1" lang="en-US" altLang="zh-CN" sz="3600" dirty="0" smtClean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____________________________________________________________________________________________________________</a:t>
            </a:r>
            <a:endParaRPr kumimoji="1" lang="zh-CN" altLang="en-US"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8901" y="570260"/>
            <a:ext cx="8443277" cy="2306955"/>
          </a:xfrm>
          <a:prstGeom prst="rect">
            <a:avLst/>
          </a:prstGeom>
          <a:noFill/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My analysis of paragraph structure</a:t>
            </a:r>
            <a:endParaRPr kumimoji="1" lang="en-US" altLang="zh-CN" sz="3600" dirty="0" smtClean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____________________________________</a:t>
            </a:r>
            <a:endParaRPr kumimoji="1" lang="en-US" altLang="zh-CN" sz="3600" dirty="0" smtClean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____________________________________</a:t>
            </a:r>
            <a:endParaRPr kumimoji="1" lang="en-US" altLang="zh-CN" sz="3600" dirty="0" smtClean="0"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dirty="0" smtClean="0">
                <a:latin typeface="Times New Roman" panose="02020603050405020304"/>
                <a:cs typeface="Times New Roman" panose="02020603050405020304"/>
              </a:rPr>
              <a:t>____________________________________</a:t>
            </a:r>
            <a:endParaRPr kumimoji="1" lang="en-US" altLang="zh-CN" sz="3600" dirty="0" smtClean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图片 3" descr="dreamstime_l_26644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88250" y="1115060"/>
            <a:ext cx="1233805" cy="1358265"/>
          </a:xfrm>
          <a:prstGeom prst="rect">
            <a:avLst/>
          </a:prstGeom>
        </p:spPr>
      </p:pic>
      <p:pic>
        <p:nvPicPr>
          <p:cNvPr id="5" name="图片 4" descr="dreamstime_l_26644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88250" y="4156710"/>
            <a:ext cx="1233805" cy="135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01524" y="1366416"/>
            <a:ext cx="7920066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don’t know what “home” is, but unhappiness and worries melt away once there.</a:t>
            </a:r>
            <a:endParaRPr kumimoji="1" lang="en-US" altLang="zh-CN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kumimoji="1" lang="zh-CN" alt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kumimoji="1"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Bing </a:t>
            </a:r>
            <a:r>
              <a:rPr kumimoji="1" lang="en-US" altLang="zh-CN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1" lang="en-US" altLang="zh-CN" sz="3200" i="1" dirty="0" smtClean="0">
                <a:latin typeface="Times New Roman" panose="02020603050405020304"/>
                <a:cs typeface="Times New Roman" panose="02020603050405020304"/>
              </a:rPr>
              <a:t> </a:t>
            </a:r>
            <a:endParaRPr kumimoji="1" lang="zh-CN" altLang="en-US" sz="3200" i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620" y="515620"/>
            <a:ext cx="29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Appreciation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图片 3" descr="VCG211101905178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4970"/>
            <a:ext cx="9143365" cy="3383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74590" y="3125470"/>
            <a:ext cx="3990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What’s the definition of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panose="02020603050405020304"/>
                <a:cs typeface="Times New Roman" panose="02020603050405020304"/>
              </a:rPr>
              <a:t>“home”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 to you?</a:t>
            </a:r>
            <a:endParaRPr kumimoji="1" lang="en-US" altLang="zh-CN" sz="32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-1" y="854619"/>
            <a:ext cx="852159" cy="4812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eaVert" wrap="square" rtlCol="0">
            <a:spAutoFit/>
          </a:bodyPr>
          <a:lstStyle/>
          <a:p>
            <a:endParaRPr kumimoji="1" lang="zh-CN" altLang="en-US" dirty="0">
              <a:solidFill>
                <a:srgbClr val="00009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2159" y="5667544"/>
            <a:ext cx="8049804" cy="583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escribe Mother Bird’s feelings in the poem.</a:t>
            </a:r>
            <a:endParaRPr kumimoji="1" lang="en-US" altLang="zh-CN" sz="32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图片 4" descr=")@FDFQSBFD1F{UB%AH[B7Y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" y="547370"/>
            <a:ext cx="5732145" cy="5120005"/>
          </a:xfrm>
          <a:prstGeom prst="rect">
            <a:avLst/>
          </a:prstGeom>
        </p:spPr>
      </p:pic>
      <p:pic>
        <p:nvPicPr>
          <p:cNvPr id="6" name="图片 5" descr="VCG411463659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80" y="1811655"/>
            <a:ext cx="2618740" cy="34925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52158" y="5166510"/>
            <a:ext cx="7999511" cy="10763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Guess the name of the poem.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What similarities do the two poems have?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1" y="961021"/>
            <a:ext cx="852159" cy="4543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eaVert" wrap="square" rtlCol="0">
            <a:spAutoFit/>
          </a:bodyPr>
          <a:lstStyle/>
          <a:p>
            <a:endParaRPr kumimoji="1" lang="zh-CN" altLang="en-US" dirty="0">
              <a:solidFill>
                <a:srgbClr val="00009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5353" y="1209867"/>
            <a:ext cx="579633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latin typeface="Times New Roman" panose="02020603050405020304"/>
                <a:cs typeface="Times New Roman" panose="02020603050405020304"/>
              </a:rPr>
              <a:t>Song of the Parting Son</a:t>
            </a:r>
            <a:endParaRPr kumimoji="1" lang="zh-CN" altLang="en-US" sz="2800" b="1" dirty="0" smtClean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5889" y="314127"/>
            <a:ext cx="29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Comparison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5890" y="1961515"/>
            <a:ext cx="7200265" cy="29343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A thread in one hand of the loving mother, 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A dress of the parting son in the other. 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She sews stitch by stitch: his departure’s near, 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For fear that he won’t be home in many a year. 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Who can tell, how much should the son impart 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>
                <a:latin typeface="Cambria" panose="02040503050406030204" charset="0"/>
                <a:cs typeface="Cambria" panose="02040503050406030204" charset="0"/>
              </a:rPr>
              <a:t>To well reward the loving mother’s heart?</a:t>
            </a:r>
            <a:endParaRPr lang="en-US" altLang="zh-CN" sz="2800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8" name="图片 7" descr="dreamstime_l_540664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25" y="200660"/>
            <a:ext cx="2627630" cy="197104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心形 6"/>
          <p:cNvSpPr/>
          <p:nvPr/>
        </p:nvSpPr>
        <p:spPr>
          <a:xfrm>
            <a:off x="4035651" y="649665"/>
            <a:ext cx="4306746" cy="3871836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心形 3"/>
          <p:cNvSpPr/>
          <p:nvPr/>
        </p:nvSpPr>
        <p:spPr>
          <a:xfrm>
            <a:off x="407035" y="633095"/>
            <a:ext cx="4384675" cy="3888740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46103" y="1609465"/>
            <a:ext cx="3458763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L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ove</a:t>
            </a:r>
            <a:endParaRPr kumimoji="1" lang="en-US" altLang="zh-CN" sz="32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Expectations</a:t>
            </a:r>
            <a:endParaRPr kumimoji="1" lang="en-US" altLang="zh-CN" sz="32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Patience</a:t>
            </a:r>
            <a:endParaRPr kumimoji="1" lang="en-US" altLang="zh-CN" sz="32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Concerns</a:t>
            </a:r>
            <a:endParaRPr kumimoji="1" lang="en-US" altLang="zh-CN" sz="3200" b="1" dirty="0" smtClean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endParaRPr kumimoji="1" lang="zh-CN" altLang="en-US" sz="32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96086" y="1555158"/>
            <a:ext cx="3993451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Independence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Freedom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kumimoji="1" lang="en-US" altLang="zh-CN" sz="32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agerness</a:t>
            </a:r>
            <a:endParaRPr kumimoji="1" lang="en-US" altLang="zh-CN" sz="32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kumimoji="1" lang="en-US" altLang="zh-CN" sz="32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Gratitude</a:t>
            </a:r>
            <a:endParaRPr kumimoji="1" lang="en-US" altLang="zh-CN" sz="3200" b="1" dirty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998282"/>
            <a:ext cx="918995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C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Are you </a:t>
            </a:r>
            <a:r>
              <a:rPr kumimoji="1" lang="en-US" altLang="zh-CN" sz="36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always happy </a:t>
            </a:r>
            <a:r>
              <a:rPr kumimoji="1" lang="en-US" altLang="zh-CN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with your parent’s </a:t>
            </a:r>
            <a:endParaRPr kumimoji="1" lang="en-US" altLang="zh-CN" sz="3600" b="1" dirty="0" smtClean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kumimoji="1" lang="en-US" altLang="zh-CN" sz="3600" b="1" dirty="0" smtClean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unconditional love</a:t>
            </a:r>
            <a:r>
              <a:rPr kumimoji="1" lang="en-US" altLang="zh-CN" sz="3600" b="1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?</a:t>
            </a:r>
            <a:endParaRPr kumimoji="1" lang="zh-CN" altLang="en-US" sz="3600" b="1" dirty="0">
              <a:solidFill>
                <a:srgbClr val="FFFFFF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VG_8RLZBJG5T(6`{F9609A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55" y="252095"/>
            <a:ext cx="6741795" cy="26606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7625" y="252095"/>
            <a:ext cx="3101340" cy="583565"/>
          </a:xfrm>
          <a:prstGeom prst="rect">
            <a:avLst/>
          </a:prstGeom>
          <a:solidFill>
            <a:srgbClr val="FF6600"/>
          </a:solidFill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Magazine article</a:t>
            </a:r>
            <a:endParaRPr kumimoji="1" lang="zh-CN" altLang="en-US" sz="32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365" y="3342005"/>
            <a:ext cx="6415405" cy="2623185"/>
          </a:xfrm>
          <a:prstGeom prst="roundRect">
            <a:avLst/>
          </a:prstGeom>
        </p:spPr>
      </p:pic>
      <p:pic>
        <p:nvPicPr>
          <p:cNvPr id="6" name="图片 5" descr="屏幕快照 2020-03-16 下午4.06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" y="2647764"/>
            <a:ext cx="2430452" cy="3011972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11175" y="1974215"/>
            <a:ext cx="8121015" cy="393065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Understanding of the title: </a:t>
            </a: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________________</a:t>
            </a:r>
            <a:endParaRPr kumimoji="1" lang="en-US" altLang="zh-CN" sz="32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Theme: _______________________________</a:t>
            </a:r>
            <a:endParaRPr kumimoji="1" lang="en-US" altLang="zh-CN" sz="32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Purpose of asking questions: ______________</a:t>
            </a:r>
            <a:endParaRPr kumimoji="1" lang="en-US" altLang="zh-CN" sz="32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Genre: ________________________________</a:t>
            </a:r>
            <a:endParaRPr kumimoji="1" lang="en-US" altLang="zh-CN" sz="32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3200" dirty="0">
                <a:latin typeface="Times New Roman" panose="02020603050405020304"/>
                <a:cs typeface="Times New Roman" panose="02020603050405020304"/>
              </a:rPr>
              <a:t>Target a</a:t>
            </a: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udience: ________________________</a:t>
            </a:r>
            <a:endParaRPr kumimoji="1" lang="en-US" altLang="zh-CN" sz="3200" dirty="0" smtClean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3200" dirty="0" smtClean="0">
                <a:latin typeface="Times New Roman" panose="02020603050405020304"/>
                <a:cs typeface="Times New Roman" panose="02020603050405020304"/>
              </a:rPr>
              <a:t>Prediction of the contents: ________________</a:t>
            </a:r>
            <a:endParaRPr kumimoji="1" lang="zh-CN" altLang="en-US"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4121" y="1166590"/>
            <a:ext cx="4344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Title + Picture + Para. 1</a:t>
            </a:r>
            <a:endParaRPr kumimoji="1" lang="zh-CN" alt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590" y="305872"/>
            <a:ext cx="530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Creative reading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384989" y="381635"/>
            <a:ext cx="353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/>
                <a:cs typeface="Times New Roman" panose="02020603050405020304"/>
              </a:rPr>
              <a:t>Global reading</a:t>
            </a:r>
            <a:endParaRPr kumimoji="1" lang="zh-CN" alt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图片 1" descr="E7`2VU3UDQ)E(}RKK{{NJG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55" y="1113790"/>
            <a:ext cx="6994525" cy="5165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790" y="3208020"/>
            <a:ext cx="47186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Teenagers</a:t>
            </a:r>
            <a:r>
              <a:rPr lang="en-US" altLang="zh-CN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'</a:t>
            </a:r>
            <a:r>
              <a:rPr lang="zh-CN" altLang="en-US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 physical growth may result in such family tensions.</a:t>
            </a:r>
            <a:endParaRPr lang="zh-CN" alt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76800" y="3208020"/>
            <a:ext cx="40735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Teenagers’ developing mental needs can also influence parent-child relationships.</a:t>
            </a:r>
            <a:endParaRPr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3645" y="4494530"/>
            <a:ext cx="734949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Teenagers should have regular and honest communication with their parents.</a:t>
            </a:r>
            <a:endParaRPr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60980" y="5645150"/>
            <a:ext cx="41560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Everything will turn out all right in the end.</a:t>
            </a:r>
            <a:endParaRPr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384810" y="381635"/>
            <a:ext cx="7987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r>
              <a:rPr kumimoji="1" lang="zh-CN" altLang="en-US" sz="2800" b="1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tructure of 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an argumentative essay</a:t>
            </a:r>
            <a:endParaRPr kumimoji="1"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4810" y="1483995"/>
            <a:ext cx="11652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Para. 1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444500" y="2628265"/>
            <a:ext cx="2189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Paras. 2 and 3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444500" y="3787140"/>
            <a:ext cx="11652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Para. 4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506730" y="4976495"/>
            <a:ext cx="11652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Para. 5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3081655" y="1268730"/>
            <a:ext cx="519874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/>
              <a:t>Introduces the topic and state the focus of the essay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3021330" y="2413000"/>
            <a:ext cx="519874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/>
              <a:t>Analyze the causes of parent-child tensions</a:t>
            </a:r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3021330" y="3622040"/>
            <a:ext cx="519874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/>
              <a:t>Offers some solutions to this problem</a:t>
            </a:r>
            <a:endParaRPr lang="en-US" altLang="zh-CN" sz="2800"/>
          </a:p>
        </p:txBody>
      </p:sp>
      <p:sp>
        <p:nvSpPr>
          <p:cNvPr id="11" name="文本框 10"/>
          <p:cNvSpPr txBox="1"/>
          <p:nvPr/>
        </p:nvSpPr>
        <p:spPr>
          <a:xfrm>
            <a:off x="3021330" y="4905375"/>
            <a:ext cx="519874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en-US" altLang="zh-CN" sz="2800"/>
              <a:t>states the conclusion and shows opinions about the topic</a:t>
            </a:r>
            <a:endParaRPr lang="en-US" altLang="zh-CN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00869e5a-2eb3-45c0-a149-1b32c4cf2b41"/>
  <p:tag name="COMMONDATA" val="eyJoZGlkIjoiYzJjMWZhMWRhZGQ3MjY2ODM4MDk1NmNmNjM2MjgxMmEifQ==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4643</Words>
  <Application>WPS 演示</Application>
  <PresentationFormat>全屏显示(4:3)</PresentationFormat>
  <Paragraphs>208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Arial</vt:lpstr>
      <vt:lpstr>Times New Roman</vt:lpstr>
      <vt:lpstr>Times New Roman</vt:lpstr>
      <vt:lpstr>方正北魏楷书简体</vt:lpstr>
      <vt:lpstr>华文楷体</vt:lpstr>
      <vt:lpstr>华文宋体</vt:lpstr>
      <vt:lpstr>Cambria</vt:lpstr>
      <vt:lpstr>Calibri</vt:lpstr>
      <vt:lpstr>微软雅黑</vt:lpstr>
      <vt:lpstr>Arial Unicode MS</vt:lpstr>
      <vt:lpstr>Comic Sans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xiaojuan zhang</dc:creator>
  <cp:lastModifiedBy>熊圳</cp:lastModifiedBy>
  <cp:revision>222</cp:revision>
  <dcterms:created xsi:type="dcterms:W3CDTF">2020-03-16T06:50:00Z</dcterms:created>
  <dcterms:modified xsi:type="dcterms:W3CDTF">2023-03-31T06:28:33Z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EB503FBC5B01413D86074D85F3BB47AC</vt:lpwstr>
  </property>
</Properties>
</file>