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av" ContentType="audio/x-wav"/>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72" r:id="rId3"/>
    <p:sldId id="301" r:id="rId4"/>
    <p:sldId id="274" r:id="rId5"/>
    <p:sldId id="308" r:id="rId6"/>
    <p:sldId id="309" r:id="rId7"/>
    <p:sldId id="310" r:id="rId8"/>
    <p:sldId id="311" r:id="rId9"/>
    <p:sldId id="312" r:id="rId10"/>
    <p:sldId id="313" r:id="rId11"/>
    <p:sldId id="314" r:id="rId12"/>
    <p:sldId id="317" r:id="rId13"/>
    <p:sldId id="318" r:id="rId14"/>
    <p:sldId id="326" r:id="rId15"/>
    <p:sldId id="327" r:id="rId16"/>
    <p:sldId id="328" r:id="rId17"/>
    <p:sldId id="329" r:id="rId18"/>
    <p:sldId id="273" r:id="rId19"/>
    <p:sldId id="322" r:id="rId20"/>
    <p:sldId id="323" r:id="rId21"/>
    <p:sldId id="324" r:id="rId22"/>
    <p:sldId id="325" r:id="rId23"/>
    <p:sldId id="276" r:id="rId24"/>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24" autoAdjust="0"/>
    <p:restoredTop sz="94660"/>
  </p:normalViewPr>
  <p:slideViewPr>
    <p:cSldViewPr snapToGrid="0">
      <p:cViewPr varScale="1">
        <p:scale>
          <a:sx n="69" d="100"/>
          <a:sy n="69" d="100"/>
        </p:scale>
        <p:origin x="72" y="774"/>
      </p:cViewPr>
      <p:guideLst/>
    </p:cSldViewPr>
  </p:slideViewPr>
  <p:notesTextViewPr>
    <p:cViewPr>
      <p:scale>
        <a:sx n="1" d="1"/>
        <a:sy n="1" d="1"/>
      </p:scale>
      <p:origin x="0" y="0"/>
    </p:cViewPr>
  </p:notesTextViewPr>
  <p:sorterViewPr>
    <p:cViewPr>
      <p:scale>
        <a:sx n="33" d="100"/>
        <a:sy n="33"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tags" Target="tags/tag16.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image" Target="../media/image2.jpeg" /><Relationship Id="rId5"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4">
            <a:lum/>
          </a:blip>
          <a:stretch>
            <a:fillRect t="-80000" b="-80000"/>
          </a:stretch>
        </a:blipFill>
        <a:effectLst/>
      </p:bgPr>
    </p:bg>
    <p:spTree>
      <p:nvGrpSpPr>
        <p:cNvPr id="1" name=""/>
        <p:cNvGrpSpPr/>
        <p:nvPr/>
      </p:nvGrpSpPr>
      <p:grpSpPr>
        <a:xfrm>
          <a:off x="0" y="0"/>
          <a:ext cx="0" cy="0"/>
        </a:xfrm>
      </p:grpSpPr>
      <p:pic>
        <p:nvPicPr>
          <p:cNvPr id="2" name="图片 1073743875" descr="学科网 zxxk.com"/>
          <p:cNvPicPr>
            <a:picLocks noChangeAspect="1"/>
          </p:cNvPicPr>
          <p:nvPr/>
        </p:nvPicPr>
        <p:blipFill>
          <a:blip r:embed="rId3" r:link="rId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Lst>
  <mc:AlternateContent>
    <mc:Choice xmlns:p14="http://schemas.microsoft.com/office/powerpoint/2010/main" Requires="p14">
      <p:transition spd="slow" advClick="0" p14:dur="1500">
        <p:random/>
      </p:transition>
    </mc:Choice>
    <mc:Fallback>
      <p:transition spd="slow" advClick="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audio" Target="../media/audio111.wav" /><Relationship Id="rId5" Type="http://schemas.microsoft.com/office/2007/relationships/media" Target="../media/audio111.wav" TargetMode="Internal" /><Relationship Id="rId6" Type="http://schemas.openxmlformats.org/officeDocument/2006/relationships/image" Target="../media/image5.png" /><Relationship Id="rId7"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10.xml" /><Relationship Id="rId4" Type="http://schemas.openxmlformats.org/officeDocument/2006/relationships/image" Target="../media/image13.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1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12.xml" /><Relationship Id="rId4"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1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14.xml" /><Relationship Id="rId4" Type="http://schemas.openxmlformats.org/officeDocument/2006/relationships/image" Target="../media/image1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1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16.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16.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1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7.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17.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1.xml" /><Relationship Id="rId4" Type="http://schemas.openxmlformats.org/officeDocument/2006/relationships/image" Target="../media/image9.png" /><Relationship Id="rId5" Type="http://schemas.openxmlformats.org/officeDocument/2006/relationships/tags" Target="../tags/tag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4.xml" /><Relationship Id="rId4" Type="http://schemas.openxmlformats.org/officeDocument/2006/relationships/image" Target="../media/image10.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6.xml" /><Relationship Id="rId4" Type="http://schemas.openxmlformats.org/officeDocument/2006/relationships/image" Target="../media/image11.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8.xml" /><Relationship Id="rId4" Type="http://schemas.openxmlformats.org/officeDocument/2006/relationships/image" Target="../media/image1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音乐&#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2851" y="-2662851"/>
            <a:ext cx="6866299" cy="12192002"/>
          </a:xfrm>
          <a:prstGeom prst="rect">
            <a:avLst/>
          </a:prstGeom>
          <a:ln>
            <a:noFill/>
          </a:ln>
        </p:spPr>
      </p:pic>
      <p:pic>
        <p:nvPicPr>
          <p:cNvPr id="4" name="5c249dca6369b">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2100283" y="557072"/>
            <a:ext cx="487363" cy="487363"/>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0632" y="4432088"/>
            <a:ext cx="1475797" cy="955692"/>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1265" y="3429314"/>
            <a:ext cx="2311881" cy="2331726"/>
          </a:xfrm>
          <a:prstGeom prst="rect">
            <a:avLst/>
          </a:prstGeom>
        </p:spPr>
      </p:pic>
      <p:sp>
        <p:nvSpPr>
          <p:cNvPr id="5" name="TextBox 4"/>
          <p:cNvSpPr txBox="1"/>
          <p:nvPr/>
        </p:nvSpPr>
        <p:spPr>
          <a:xfrm>
            <a:off x="2295780" y="2314391"/>
            <a:ext cx="7651750" cy="3415030"/>
          </a:xfrm>
          <a:prstGeom prst="rect">
            <a:avLst/>
          </a:prstGeom>
          <a:noFill/>
        </p:spPr>
        <p:txBody>
          <a:bodyPr wrap="none" rtlCol="0">
            <a:spAutoFit/>
          </a:bodyPr>
          <a:lstStyle/>
          <a:p>
            <a:pPr algn="ctr"/>
            <a:r>
              <a:rPr lang="zh-CN" altLang="en-US" sz="5400" b="1">
                <a:latin typeface="楷体" panose="02010609060101010101" charset="-122"/>
                <a:ea typeface="楷体" panose="02010609060101010101" charset="-122"/>
                <a:sym typeface="+mn-ea"/>
              </a:rPr>
              <a:t>清明节</a:t>
            </a:r>
            <a:endParaRPr lang="zh-CN" altLang="en-US" sz="5400" b="1">
              <a:latin typeface="楷体" panose="02010609060101010101" charset="-122"/>
              <a:ea typeface="楷体" panose="02010609060101010101" charset="-122"/>
              <a:sym typeface="+mn-ea"/>
            </a:endParaRPr>
          </a:p>
          <a:p>
            <a:pPr algn="ctr"/>
            <a:r>
              <a:rPr sz="5400">
                <a:uFillTx/>
                <a:latin typeface="Times New Roman" panose="02020603050405020304" charset="0"/>
                <a:ea typeface="楷体" panose="02010609060101010101" charset="-122"/>
                <a:sym typeface="+mn-ea"/>
              </a:rPr>
              <a:t> </a:t>
            </a:r>
            <a:r>
              <a:rPr sz="5400" b="1">
                <a:solidFill>
                  <a:srgbClr val="FF0000"/>
                </a:solidFill>
                <a:uFillTx/>
                <a:latin typeface="Times New Roman" panose="02020603050405020304" charset="0"/>
                <a:ea typeface="楷体" panose="02010609060101010101" charset="-122"/>
                <a:sym typeface="+mn-ea"/>
              </a:rPr>
              <a:t>the Tomb-Sweeping Day</a:t>
            </a:r>
            <a:r>
              <a:rPr lang="zh-CN" altLang="en-US" sz="5400" b="1">
                <a:solidFill>
                  <a:srgbClr val="FF0000"/>
                </a:solidFill>
                <a:uFillTx/>
                <a:latin typeface="Times New Roman" panose="02020603050405020304" charset="0"/>
                <a:ea typeface="楷体" panose="02010609060101010101" charset="-122"/>
              </a:rPr>
              <a:t> </a:t>
            </a:r>
            <a:endParaRPr lang="zh-CN" altLang="en-US" sz="5400" b="1">
              <a:solidFill>
                <a:srgbClr val="FF0000"/>
              </a:solidFill>
              <a:uFillTx/>
              <a:latin typeface="Times New Roman" panose="02020603050405020304" charset="0"/>
              <a:ea typeface="楷体" panose="02010609060101010101" charset="-122"/>
            </a:endParaRPr>
          </a:p>
          <a:p>
            <a:pPr algn="ctr"/>
            <a:endParaRPr lang="zh-CN" altLang="en-US" sz="5400" b="1">
              <a:uFillTx/>
              <a:latin typeface="Times New Roman" panose="02020603050405020304" charset="0"/>
              <a:ea typeface="楷体" panose="02010609060101010101" charset="-122"/>
            </a:endParaRPr>
          </a:p>
          <a:p>
            <a:pPr algn="ctr"/>
            <a:endParaRPr lang="zh-CN" altLang="en-US" sz="5400" b="1">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1" fill="hold"/>
                                        <p:tgtEl>
                                          <p:spTgt spid="4"/>
                                        </p:tgtEl>
                                      </p:cBhvr>
                                    </p:cmd>
                                  </p:childTnLst>
                                </p:cTn>
                              </p:par>
                            </p:childTnLst>
                          </p:cTn>
                        </p:par>
                        <p:par>
                          <p:cTn id="12" fill="hold" nodeType="afterGroup">
                            <p:stCondLst>
                              <p:cond delay="501"/>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Green rice ball 青团</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52310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People in the Jiangnan region often eat this kind of green colored balls made from glutinous rice on Tomb Sweeping Day. The green color is from the juice of brome grass that is added in the rice.</a:t>
            </a:r>
            <a:endParaRPr lang="zh-CN" altLang="en-US" sz="3600">
              <a:latin typeface="Times New Roman" panose="02020603050405020304" charset="0"/>
              <a:cs typeface="Times New Roman" panose="02020603050405020304" charset="0"/>
            </a:endParaRPr>
          </a:p>
          <a:p>
            <a:r>
              <a:rPr lang="zh-CN" altLang="en-US" sz="3600">
                <a:latin typeface="Times New Roman" panose="02020603050405020304" charset="0"/>
                <a:cs typeface="Times New Roman" panose="02020603050405020304" charset="0"/>
              </a:rPr>
              <a:t> 江南地区的人们经常在清明节食用这种由糯米制成的绿色团子。由于糯米中混合雀麦草汁，所以团子呈绿色。</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San zi 馓子</a:t>
            </a:r>
            <a:endParaRPr lang="zh-CN" altLang="en-US"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nvPicPr>
        <p:blipFill>
          <a:blip r:embed="rId4"/>
          <a:stretch>
            <a:fillRect/>
          </a:stretch>
        </p:blipFill>
        <p:spPr>
          <a:xfrm>
            <a:off x="1747520" y="1715770"/>
            <a:ext cx="8845550" cy="440055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San zi 馓子</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52310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In both Northern and Southern China, it is a tradition to eat san zi, or fried dough twist, on Tomb Sweeping Day. The differences between san zi made by Northern and Southern people lie in sizes and materials. The former one is larger, often made from wheat and the latter is finer and made from rice. </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Thin pancake 薄饼</a:t>
            </a:r>
            <a:endParaRPr lang="zh-CN" altLang="en-US"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2045970" y="1760220"/>
            <a:ext cx="8216900" cy="4356735"/>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Thin pancake 薄饼</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52310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People in Xiamen in Fujian province often have thin pancakes on Tomb Sweeping Day. Dried seaweed, omelette, veggies and chili sauce are added in the pancakes to enhance the flavor. </a:t>
            </a:r>
            <a:endParaRPr lang="zh-CN" altLang="en-US" sz="3600">
              <a:latin typeface="Times New Roman" panose="02020603050405020304" charset="0"/>
              <a:cs typeface="Times New Roman" panose="02020603050405020304" charset="0"/>
            </a:endParaRPr>
          </a:p>
          <a:p>
            <a:r>
              <a:rPr lang="zh-CN" altLang="en-US" sz="3600">
                <a:latin typeface="Times New Roman" panose="02020603050405020304" charset="0"/>
                <a:cs typeface="Times New Roman" panose="02020603050405020304" charset="0"/>
              </a:rPr>
              <a:t>福建厦门的人在清明节时常常食用薄煎饼。薄饼中加入紫菜、煎蛋、蔬菜和辣椒酱，会更加美味。</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Cudweed herb rolls 清明果</a:t>
            </a:r>
            <a:endParaRPr lang="zh-CN" altLang="en-US"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nvPicPr>
        <p:blipFill>
          <a:blip r:embed="rId4"/>
          <a:stretch>
            <a:fillRect/>
          </a:stretch>
        </p:blipFill>
        <p:spPr>
          <a:xfrm>
            <a:off x="1780540" y="1603375"/>
            <a:ext cx="8580120" cy="422529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Cudweed herb rolls 清明果</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523105"/>
          </a:xfrm>
          <a:prstGeom prst="rect">
            <a:avLst/>
          </a:prstGeom>
          <a:noFill/>
        </p:spPr>
        <p:txBody>
          <a:bodyPr wrap="square" rtlCol="0" anchor="t">
            <a:spAutoFit/>
          </a:bodyPr>
          <a:lstStyle/>
          <a:p>
            <a:r>
              <a:rPr lang="zh-CN" altLang="en-US" sz="3200">
                <a:latin typeface="Times New Roman" panose="02020603050405020304" charset="0"/>
                <a:cs typeface="Times New Roman" panose="02020603050405020304" charset="0"/>
              </a:rPr>
              <a:t>The best time to pick fresh cudweed herb is around Tomb Sweeping Day. The herb is often added in veggie rolls or dumplings and consumed on the day. In South China, people add the wild plant also in steamed buns. </a:t>
            </a:r>
            <a:endParaRPr lang="zh-CN" altLang="en-US" sz="3200">
              <a:latin typeface="Times New Roman" panose="02020603050405020304" charset="0"/>
              <a:cs typeface="Times New Roman" panose="02020603050405020304" charset="0"/>
            </a:endParaRPr>
          </a:p>
          <a:p>
            <a:r>
              <a:rPr lang="zh-CN" altLang="en-US" sz="3200">
                <a:latin typeface="Times New Roman" panose="02020603050405020304" charset="0"/>
                <a:cs typeface="Times New Roman" panose="02020603050405020304" charset="0"/>
              </a:rPr>
              <a:t>清明节前后，是采摘新鲜鼠曲草（清明草）的最佳时机。当天，人们会在蔬菜卷或饺子里加入鼠曲草当作馅料。在华南地区，人们还将这种野菜加在馒头里面。</a:t>
            </a:r>
            <a:endParaRPr lang="zh-CN" altLang="en-US" sz="32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清明节相关英文词汇</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414020" y="1443990"/>
            <a:ext cx="11318875" cy="4523105"/>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Cold Food Festival    寒食节</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Day of sacrifice    祭祀节日</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Condolence    哀悼之情</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Hell note/Joss paper    纸钱</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Mourning ceremony    哀悼仪式</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Offer sacrifices to ancestors    祭祖/上供</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Funeral supplies/products    殡葬用品</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Funeral services    殡葬服务业</a:t>
            </a:r>
            <a:endParaRPr sz="3600">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3"/>
          <a:stretch>
            <a:fillRect/>
          </a:stretch>
        </p:blipFill>
        <p:spPr>
          <a:xfrm>
            <a:off x="6863715" y="426720"/>
            <a:ext cx="4869180" cy="324612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清明节相关英文词汇</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414020" y="1443990"/>
            <a:ext cx="11318875" cy="507746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Mortician    殡仪业者</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Burn incense    焚香</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Tomb-sweeping    扫墓</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Tomb sweeper    扫墓的人</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Monument       纪念碑</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Online funeral     网上葬礼</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Online tribute    网上悼念</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Cremation urn    骨灰盒</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Inhumation    土葬</a:t>
            </a:r>
            <a:endParaRPr sz="3600">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3"/>
          <a:stretch>
            <a:fillRect/>
          </a:stretch>
        </p:blipFill>
        <p:spPr>
          <a:xfrm>
            <a:off x="6863715" y="426720"/>
            <a:ext cx="4869180" cy="324612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清明节相关英文词汇</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414020" y="1443990"/>
            <a:ext cx="11318875" cy="507746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Cremation    火葬</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Sea burial    海葬</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Tree burial    树葬</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Celestial burial    天葬</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Boat-coffin burial    船棺葬</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National mourning    全国哀悼</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National mourning day    全国哀悼日</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Willow branches inserted on each gate  门旁插柳</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Filial piety 孝顺；孝心</a:t>
            </a:r>
            <a:endParaRPr sz="3600">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3"/>
          <a:stretch>
            <a:fillRect/>
          </a:stretch>
        </p:blipFill>
        <p:spPr>
          <a:xfrm>
            <a:off x="6863715" y="426720"/>
            <a:ext cx="4869180" cy="324612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清明节英文介绍</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777240" y="1567180"/>
            <a:ext cx="6715760" cy="507746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Qingming Festival, or the Tomb-Sweeping Day is one of the Chinese Twenty-four Solar Terms. It is on April 4th or 5th of the Gregorian calendar. It is the crucial time for plowing and sowing in the spring. From that date, the temperatures begin to rise and rainfall increases. </a:t>
            </a:r>
            <a:endParaRPr sz="3600">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3"/>
          <a:stretch>
            <a:fillRect/>
          </a:stretch>
        </p:blipFill>
        <p:spPr>
          <a:xfrm>
            <a:off x="7604760" y="650240"/>
            <a:ext cx="4223385" cy="582930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清明节相关英文词汇</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2124075" y="1176655"/>
            <a:ext cx="11318875" cy="563118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Commemorate</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缅怀、纪念</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In memory/remembrance of</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以纪念，以缅怀</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In memory/remembrance of</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以纪念，以缅怀</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Mourn for</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悼念、哀悼</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Honour the memory of </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缅怀</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清明节相关英文词汇</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347980" y="1176655"/>
            <a:ext cx="11279505" cy="563118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Sweep the tomb 扫墓</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burn joss paper 烧纸钱</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visit the cemetery 去墓园</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pay respect to remember them 追思故人</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Respect your parents 孝顺父母</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Honor your parents 尊敬父母，重视父母</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Be big on family 重视家庭</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Family guys 把家庭看的很重的人（一般指男性）</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We need burn joss paper and sweep the tomb on the Tomb-sweeping Day.清明节的时候需要烧纸钱和扫墓。</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音乐&#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2851" y="-2662851"/>
            <a:ext cx="6866299" cy="12192002"/>
          </a:xfrm>
          <a:prstGeom prst="rect">
            <a:avLst/>
          </a:prstGeom>
        </p:spPr>
      </p:pic>
      <p:sp>
        <p:nvSpPr>
          <p:cNvPr id="5" name="TextBox 4"/>
          <p:cNvSpPr txBox="1"/>
          <p:nvPr/>
        </p:nvSpPr>
        <p:spPr>
          <a:xfrm>
            <a:off x="3525142" y="2772226"/>
            <a:ext cx="5297170" cy="1106805"/>
          </a:xfrm>
          <a:prstGeom prst="rect">
            <a:avLst/>
          </a:prstGeom>
          <a:noFill/>
        </p:spPr>
        <p:txBody>
          <a:bodyPr wrap="none" rtlCol="0">
            <a:spAutoFit/>
          </a:bodyPr>
          <a:lstStyle/>
          <a:p>
            <a:pPr algn="ctr"/>
            <a:r>
              <a:rPr lang="en-US" altLang="zh-CN" sz="6600" b="1">
                <a:solidFill>
                  <a:schemeClr val="tx1"/>
                </a:solidFill>
                <a:latin typeface="Times New Roman" panose="02020603050405020304" charset="0"/>
                <a:ea typeface="仓耳玄三M W05" panose="02020400000000000000" pitchFamily="18" charset="-122"/>
                <a:cs typeface="Times New Roman" panose="02020603050405020304" charset="0"/>
              </a:rPr>
              <a:t>THANK YOU</a:t>
            </a:r>
            <a:endParaRPr lang="en-US" altLang="zh-CN" sz="6600" b="1">
              <a:solidFill>
                <a:schemeClr val="tx1"/>
              </a:solidFill>
              <a:latin typeface="Times New Roman" panose="02020603050405020304" charset="0"/>
              <a:ea typeface="仓耳玄三M W05" panose="02020400000000000000" pitchFamily="18" charset="-122"/>
              <a:cs typeface="Times New Roman" panose="0202060305040502030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802" y="3917738"/>
            <a:ext cx="1475797" cy="955692"/>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845" y="3085144"/>
            <a:ext cx="2311881" cy="2331726"/>
          </a:xfrm>
          <a:prstGeom prst="rect">
            <a:avLst/>
          </a:prstGeom>
        </p:spPr>
      </p:pic>
      <p:pic>
        <p:nvPicPr>
          <p:cNvPr id="14" name="New picture"/>
          <p:cNvPicPr/>
          <p:nvPr/>
        </p:nvPicPr>
        <p:blipFill>
          <a:blip r:embed="rId5"/>
          <a:stretch>
            <a:fillRect/>
          </a:stretch>
        </p:blipFill>
        <p:spPr>
          <a:xfrm>
            <a:off x="12674600" y="12623800"/>
            <a:ext cx="342900" cy="266700"/>
          </a:xfrm>
          <a:prstGeom prst="cube">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Tomb Sweeping   扫墓</a:t>
            </a:r>
            <a:endParaRPr lang="zh-CN" altLang="en-US"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custDataLst>
              <p:tags r:id="rId5"/>
            </p:custDataLst>
          </p:nvPr>
        </p:nvPicPr>
        <p:blipFill>
          <a:blip r:embed="rId4"/>
          <a:stretch>
            <a:fillRect/>
          </a:stretch>
        </p:blipFill>
        <p:spPr>
          <a:xfrm>
            <a:off x="1896110" y="1603375"/>
            <a:ext cx="8432165" cy="443738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Tomb Sweeping   扫墓</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653145" cy="452310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Cleaning the tombs and paying respect to the dead with offerings are the two important practices to remember late relatives. Weeds around the tomb are cleared away and fresh soil is added to show care for the dead. The dead person's favorite food, wine and chopsticks are offered on their tombs, along with paper money.</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Spring Outing踏青</a:t>
            </a:r>
            <a:endParaRPr lang="zh-CN" altLang="en-US"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1892300" y="1603375"/>
            <a:ext cx="8637270" cy="449961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Spring Outing踏青</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396938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As trees turn green, flowers blossom, and the sun shines brightly, everything returns to life. It is a fine time to appreciate the beauty of nature. This custom can be traced back to the Spring and Autumn Period (770 – 476BC) and Warring States Period (475 – 221BC).</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Flying Kites 放风筝</a:t>
            </a:r>
            <a:endParaRPr lang="zh-CN" altLang="en-US"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nvPicPr>
        <p:blipFill>
          <a:blip r:embed="rId4"/>
          <a:stretch>
            <a:fillRect/>
          </a:stretch>
        </p:blipFill>
        <p:spPr>
          <a:xfrm>
            <a:off x="1859280" y="1603375"/>
            <a:ext cx="8733790" cy="445008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Flying Kites 放风筝</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030980"/>
          </a:xfrm>
          <a:prstGeom prst="rect">
            <a:avLst/>
          </a:prstGeom>
          <a:noFill/>
        </p:spPr>
        <p:txBody>
          <a:bodyPr wrap="square" rtlCol="0" anchor="t">
            <a:spAutoFit/>
          </a:bodyPr>
          <a:lstStyle/>
          <a:p>
            <a:r>
              <a:rPr lang="zh-CN" altLang="en-US" sz="3200">
                <a:latin typeface="Times New Roman" panose="02020603050405020304" charset="0"/>
                <a:cs typeface="Times New Roman" panose="02020603050405020304" charset="0"/>
              </a:rPr>
              <a:t>Flying kites is also closely associated with the Qingming Festival. </a:t>
            </a:r>
            <a:endParaRPr lang="zh-CN" altLang="en-US" sz="3200">
              <a:latin typeface="Times New Roman" panose="02020603050405020304" charset="0"/>
              <a:cs typeface="Times New Roman" panose="02020603050405020304" charset="0"/>
            </a:endParaRPr>
          </a:p>
          <a:p>
            <a:r>
              <a:rPr lang="zh-CN" altLang="en-US" sz="3200">
                <a:latin typeface="Times New Roman" panose="02020603050405020304" charset="0"/>
                <a:cs typeface="Times New Roman" panose="02020603050405020304" charset="0"/>
              </a:rPr>
              <a:t>放风筝也是和清明节密切联系的一项活动。</a:t>
            </a:r>
            <a:endParaRPr lang="zh-CN" altLang="en-US" sz="3200">
              <a:latin typeface="Times New Roman" panose="02020603050405020304" charset="0"/>
              <a:cs typeface="Times New Roman" panose="02020603050405020304" charset="0"/>
            </a:endParaRPr>
          </a:p>
          <a:p>
            <a:endParaRPr lang="zh-CN" altLang="en-US" sz="3200">
              <a:latin typeface="Times New Roman" panose="02020603050405020304" charset="0"/>
              <a:cs typeface="Times New Roman" panose="02020603050405020304" charset="0"/>
            </a:endParaRPr>
          </a:p>
          <a:p>
            <a:r>
              <a:rPr lang="zh-CN" altLang="en-US" sz="3200">
                <a:latin typeface="Times New Roman" panose="02020603050405020304" charset="0"/>
                <a:cs typeface="Times New Roman" panose="02020603050405020304" charset="0"/>
              </a:rPr>
              <a:t>Spring outings not only add joy to life but also promote a healthy mind and body.</a:t>
            </a:r>
            <a:endParaRPr lang="zh-CN" altLang="en-US" sz="3200">
              <a:latin typeface="Times New Roman" panose="02020603050405020304" charset="0"/>
              <a:cs typeface="Times New Roman" panose="02020603050405020304" charset="0"/>
            </a:endParaRPr>
          </a:p>
          <a:p>
            <a:r>
              <a:rPr lang="zh-CN" altLang="en-US" sz="3200">
                <a:latin typeface="Times New Roman" panose="02020603050405020304" charset="0"/>
                <a:cs typeface="Times New Roman" panose="02020603050405020304" charset="0"/>
              </a:rPr>
              <a:t>清明节外出踏青等活动不仅给生活增添了欢乐，也促进了身心的健康。</a:t>
            </a:r>
            <a:endParaRPr lang="zh-CN" altLang="en-US" sz="32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Green rice ball 青团</a:t>
            </a:r>
            <a:endParaRPr lang="zh-CN" altLang="en-US"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1845945" y="1682750"/>
            <a:ext cx="8565515" cy="4142105"/>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tags/tag1.xml><?xml version="1.0" encoding="utf-8"?>
<p:tagLst xmlns:p="http://schemas.openxmlformats.org/presentationml/2006/main">
  <p:tag name="KSO_WM_UNIT_PLACING_PICTURE_USER_VIEWPORT" val="{&quot;height&quot;:19200,&quot;width&quot;:10800.003149606298}"/>
</p:tagLst>
</file>

<file path=ppt/tags/tag10.xml><?xml version="1.0" encoding="utf-8"?>
<p:tagLst xmlns:p="http://schemas.openxmlformats.org/presentationml/2006/main">
  <p:tag name="KSO_WM_UNIT_PLACING_PICTURE_USER_VIEWPORT" val="{&quot;height&quot;:19200,&quot;width&quot;:10800.003149606298}"/>
</p:tagLst>
</file>

<file path=ppt/tags/tag11.xml><?xml version="1.0" encoding="utf-8"?>
<p:tagLst xmlns:p="http://schemas.openxmlformats.org/presentationml/2006/main">
  <p:tag name="KSO_WM_UNIT_PLACING_PICTURE_USER_VIEWPORT" val="{&quot;height&quot;:19200,&quot;width&quot;:10800.003149606298}"/>
</p:tagLst>
</file>

<file path=ppt/tags/tag12.xml><?xml version="1.0" encoding="utf-8"?>
<p:tagLst xmlns:p="http://schemas.openxmlformats.org/presentationml/2006/main">
  <p:tag name="KSO_WM_UNIT_PLACING_PICTURE_USER_VIEWPORT" val="{&quot;height&quot;:19200,&quot;width&quot;:10800.003149606298}"/>
</p:tagLst>
</file>

<file path=ppt/tags/tag13.xml><?xml version="1.0" encoding="utf-8"?>
<p:tagLst xmlns:p="http://schemas.openxmlformats.org/presentationml/2006/main">
  <p:tag name="KSO_WM_UNIT_PLACING_PICTURE_USER_VIEWPORT" val="{&quot;height&quot;:19200,&quot;width&quot;:10800.003149606298}"/>
</p:tagLst>
</file>

<file path=ppt/tags/tag14.xml><?xml version="1.0" encoding="utf-8"?>
<p:tagLst xmlns:p="http://schemas.openxmlformats.org/presentationml/2006/main">
  <p:tag name="KSO_WM_UNIT_PLACING_PICTURE_USER_VIEWPORT" val="{&quot;height&quot;:19200,&quot;width&quot;:10800.003149606298}"/>
</p:tagLst>
</file>

<file path=ppt/tags/tag15.xml><?xml version="1.0" encoding="utf-8"?>
<p:tagLst xmlns:p="http://schemas.openxmlformats.org/presentationml/2006/main">
  <p:tag name="KSO_WM_UNIT_PLACING_PICTURE_USER_VIEWPORT" val="{&quot;height&quot;:19200,&quot;width&quot;:10800.003149606298}"/>
</p:tagLst>
</file>

<file path=ppt/tags/tag16.xml><?xml version="1.0" encoding="utf-8"?>
<p:tagLst xmlns:p="http://schemas.openxmlformats.org/presentationml/2006/main">
  <p:tag name="AS_OS" val="Unix 3.10 unknown"/>
  <p:tag name="AS_RELEASE_DATE" val="2020.11.30"/>
  <p:tag name="AS_TITLE" val="Aspose.Slides for Java"/>
  <p:tag name="AS_VERSION" val="20.11"/>
  <p:tag name="COMMONDATA" val="eyJoZGlkIjoiY2JiMWJmZDg1ZGE5ODk4MDA4ZWMzNzRiODI1YTk3YTIifQ=="/>
  <p:tag name="ISPRING_PRESENTATION_TITLE" val="PowerPoint 演示文稿"/>
  <p:tag name="KSO_WPP_MARK_KEY" val="7209a33d-7b84-4487-84f7-7fe0d3ffd397"/>
</p:tagLst>
</file>

<file path=ppt/tags/tag2.xml><?xml version="1.0" encoding="utf-8"?>
<p:tagLst xmlns:p="http://schemas.openxmlformats.org/presentationml/2006/main">
  <p:tag name="KSO_WM_UNIT_PLACING_PICTURE_USER_VIEWPORT" val="{&quot;height&quot;:4260,&quot;width&quot;:7668}"/>
</p:tagLst>
</file>

<file path=ppt/tags/tag3.xml><?xml version="1.0" encoding="utf-8"?>
<p:tagLst xmlns:p="http://schemas.openxmlformats.org/presentationml/2006/main">
  <p:tag name="KSO_WM_UNIT_PLACING_PICTURE_USER_VIEWPORT" val="{&quot;height&quot;:19200,&quot;width&quot;:10800.003149606298}"/>
</p:tagLst>
</file>

<file path=ppt/tags/tag4.xml><?xml version="1.0" encoding="utf-8"?>
<p:tagLst xmlns:p="http://schemas.openxmlformats.org/presentationml/2006/main">
  <p:tag name="KSO_WM_UNIT_PLACING_PICTURE_USER_VIEWPORT" val="{&quot;height&quot;:19200,&quot;width&quot;:10800.003149606298}"/>
</p:tagLst>
</file>

<file path=ppt/tags/tag5.xml><?xml version="1.0" encoding="utf-8"?>
<p:tagLst xmlns:p="http://schemas.openxmlformats.org/presentationml/2006/main">
  <p:tag name="KSO_WM_UNIT_PLACING_PICTURE_USER_VIEWPORT" val="{&quot;height&quot;:19200,&quot;width&quot;:10800.003149606298}"/>
</p:tagLst>
</file>

<file path=ppt/tags/tag6.xml><?xml version="1.0" encoding="utf-8"?>
<p:tagLst xmlns:p="http://schemas.openxmlformats.org/presentationml/2006/main">
  <p:tag name="KSO_WM_UNIT_PLACING_PICTURE_USER_VIEWPORT" val="{&quot;height&quot;:19200,&quot;width&quot;:10800.003149606298}"/>
</p:tagLst>
</file>

<file path=ppt/tags/tag7.xml><?xml version="1.0" encoding="utf-8"?>
<p:tagLst xmlns:p="http://schemas.openxmlformats.org/presentationml/2006/main">
  <p:tag name="KSO_WM_UNIT_PLACING_PICTURE_USER_VIEWPORT" val="{&quot;height&quot;:19200,&quot;width&quot;:10800.003149606298}"/>
</p:tagLst>
</file>

<file path=ppt/tags/tag8.xml><?xml version="1.0" encoding="utf-8"?>
<p:tagLst xmlns:p="http://schemas.openxmlformats.org/presentationml/2006/main">
  <p:tag name="KSO_WM_UNIT_PLACING_PICTURE_USER_VIEWPORT" val="{&quot;height&quot;:19200,&quot;width&quot;:10800.003149606298}"/>
</p:tagLst>
</file>

<file path=ppt/tags/tag9.xml><?xml version="1.0" encoding="utf-8"?>
<p:tagLst xmlns:p="http://schemas.openxmlformats.org/presentationml/2006/main">
  <p:tag name="KSO_WM_UNIT_PLACING_PICTURE_USER_VIEWPORT" val="{&quot;height&quot;:19200,&quot;width&quot;:10800.003149606298}"/>
</p:tagLst>
</file>

<file path=ppt/theme/theme1.xml><?xml version="1.0" encoding="utf-8"?>
<a:theme xmlns:r="http://schemas.openxmlformats.org/officeDocument/2006/relationships"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82</Paragraphs>
  <Slides>22</Slides>
  <Notes>0</Notes>
  <TotalTime>0</TotalTime>
  <HiddenSlides>0</HiddenSlides>
  <MMClips>1</MMClips>
  <ScaleCrop>0</ScaleCrop>
  <HeadingPairs>
    <vt:vector baseType="variant" size="6">
      <vt:variant>
        <vt:lpstr>Fonts used</vt:lpstr>
      </vt:variant>
      <vt:variant>
        <vt:i4>8</vt:i4>
      </vt:variant>
      <vt:variant>
        <vt:lpstr>Theme</vt:lpstr>
      </vt:variant>
      <vt:variant>
        <vt:i4>1</vt:i4>
      </vt:variant>
      <vt:variant>
        <vt:lpstr>Slide Titles</vt:lpstr>
      </vt:variant>
      <vt:variant>
        <vt:i4>22</vt:i4>
      </vt:variant>
    </vt:vector>
  </HeadingPairs>
  <TitlesOfParts>
    <vt:vector baseType="lpstr" size="31">
      <vt:lpstr>Arial</vt:lpstr>
      <vt:lpstr>Calibri Light</vt:lpstr>
      <vt:lpstr>Calibri</vt:lpstr>
      <vt:lpstr>等线 Light</vt:lpstr>
      <vt:lpstr>等线</vt:lpstr>
      <vt:lpstr>楷体</vt:lpstr>
      <vt:lpstr>Times New Roman</vt:lpstr>
      <vt:lpstr>仓耳玄三M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2023-02-06T14:13:00.664</cp:lastPrinted>
  <dcterms:created xsi:type="dcterms:W3CDTF">2023-02-06T14:13:00Z</dcterms:created>
  <dcterms:modified xsi:type="dcterms:W3CDTF">2023-02-06T06:13:10Z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