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72" r:id="rId3"/>
    <p:sldId id="366" r:id="rId4"/>
    <p:sldId id="340" r:id="rId5"/>
    <p:sldId id="341" r:id="rId6"/>
    <p:sldId id="342" r:id="rId7"/>
    <p:sldId id="343" r:id="rId8"/>
    <p:sldId id="344" r:id="rId9"/>
    <p:sldId id="345" r:id="rId10"/>
    <p:sldId id="346" r:id="rId11"/>
    <p:sldId id="347" r:id="rId12"/>
    <p:sldId id="348" r:id="rId13"/>
    <p:sldId id="349" r:id="rId14"/>
    <p:sldId id="350" r:id="rId15"/>
    <p:sldId id="330" r:id="rId16"/>
    <p:sldId id="360" r:id="rId17"/>
    <p:sldId id="361" r:id="rId18"/>
    <p:sldId id="362" r:id="rId19"/>
    <p:sldId id="331" r:id="rId20"/>
    <p:sldId id="363" r:id="rId21"/>
    <p:sldId id="364" r:id="rId22"/>
    <p:sldId id="365" r:id="rId23"/>
    <p:sldId id="276" r:id="rId24"/>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24" autoAdjust="0"/>
    <p:restoredTop sz="94660"/>
  </p:normalViewPr>
  <p:slideViewPr>
    <p:cSldViewPr snapToGrid="0">
      <p:cViewPr varScale="1">
        <p:scale>
          <a:sx n="69" d="100"/>
          <a:sy n="69" d="100"/>
        </p:scale>
        <p:origin x="72" y="774"/>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tags" Target="tags/tag13.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image" Target="../media/image2.jpeg"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blip>
          <a:stretch>
            <a:fillRect t="-80000" b="-80000"/>
          </a:stretch>
        </a:blipFill>
        <a:effectLst/>
      </p:bgPr>
    </p:bg>
    <p:spTree>
      <p:nvGrpSpPr>
        <p:cNvPr id="1" name=""/>
        <p:cNvGrpSpPr/>
        <p:nvPr/>
      </p:nvGrpSpPr>
      <p:grpSpPr>
        <a:xfrm>
          <a:off x="0" y="0"/>
          <a:ext cx="0" cy="0"/>
        </a:xfrm>
      </p:grpSpPr>
      <p:pic>
        <p:nvPicPr>
          <p:cNvPr id="2" name="图片 1073743875" descr="学科网 zxxk.com"/>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mc:AlternateContent>
    <mc:Choice xmlns:p14="http://schemas.microsoft.com/office/powerpoint/2010/main"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audio" Target="../media/audio111.wav" /><Relationship Id="rId5" Type="http://schemas.microsoft.com/office/2007/relationships/media" Target="../media/audio111.wav" TargetMode="Internal"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9.xml" /><Relationship Id="rId4" Type="http://schemas.openxmlformats.org/officeDocument/2006/relationships/image" Target="../media/image1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1.xml" /><Relationship Id="rId4" Type="http://schemas.openxmlformats.org/officeDocument/2006/relationships/image" Target="../media/image1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xml" /><Relationship Id="rId4" Type="http://schemas.openxmlformats.org/officeDocument/2006/relationships/image" Target="../media/image9.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1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3.xml" /><Relationship Id="rId4" Type="http://schemas.openxmlformats.org/officeDocument/2006/relationships/image" Target="../media/image10.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5.xml" /><Relationship Id="rId4" Type="http://schemas.openxmlformats.org/officeDocument/2006/relationships/image" Target="../media/image1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7.xml" /><Relationship Id="rId4"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a:ln>
            <a:noFill/>
          </a:ln>
        </p:spPr>
      </p:pic>
      <p:pic>
        <p:nvPicPr>
          <p:cNvPr id="4" name="5c249dca6369b">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100283" y="557072"/>
            <a:ext cx="487363" cy="48736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632" y="4432088"/>
            <a:ext cx="1475797" cy="95569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1265" y="3429314"/>
            <a:ext cx="2311881" cy="2331726"/>
          </a:xfrm>
          <a:prstGeom prst="rect">
            <a:avLst/>
          </a:prstGeom>
        </p:spPr>
      </p:pic>
      <p:sp>
        <p:nvSpPr>
          <p:cNvPr id="5" name="TextBox 4"/>
          <p:cNvSpPr txBox="1"/>
          <p:nvPr/>
        </p:nvSpPr>
        <p:spPr>
          <a:xfrm>
            <a:off x="3127947" y="2434406"/>
            <a:ext cx="5936615" cy="1753235"/>
          </a:xfrm>
          <a:prstGeom prst="rect">
            <a:avLst/>
          </a:prstGeom>
          <a:noFill/>
        </p:spPr>
        <p:txBody>
          <a:bodyPr wrap="none" rtlCol="0">
            <a:spAutoFit/>
          </a:bodyPr>
          <a:lstStyle/>
          <a:p>
            <a:pPr algn="ctr"/>
            <a:r>
              <a:rPr lang="zh-CN" altLang="en-US" sz="5400" b="1">
                <a:uFillTx/>
                <a:latin typeface="Times New Roman" panose="02020603050405020304" charset="0"/>
                <a:ea typeface="楷体" panose="02010609060101010101" charset="-122"/>
              </a:rPr>
              <a:t>春节</a:t>
            </a:r>
            <a:endParaRPr lang="zh-CN" altLang="en-US" sz="5400" b="1">
              <a:uFillTx/>
              <a:latin typeface="Times New Roman" panose="02020603050405020304" charset="0"/>
              <a:ea typeface="楷体" panose="02010609060101010101" charset="-122"/>
            </a:endParaRPr>
          </a:p>
          <a:p>
            <a:pPr algn="ctr"/>
            <a:r>
              <a:rPr lang="zh-CN" altLang="en-US" sz="5400" b="1">
                <a:solidFill>
                  <a:srgbClr val="FF0000"/>
                </a:solidFill>
                <a:uFillTx/>
                <a:latin typeface="Times New Roman" panose="02020603050405020304" charset="0"/>
                <a:ea typeface="楷体" panose="02010609060101010101" charset="-122"/>
              </a:rPr>
              <a:t>The Spring Festival</a:t>
            </a:r>
            <a:endParaRPr lang="zh-CN" altLang="en-US" sz="5400" b="1">
              <a:solidFill>
                <a:srgbClr val="FF0000"/>
              </a:solidFill>
              <a:uFillTx/>
              <a:latin typeface="Times New Roman" panose="02020603050405020304" charset="0"/>
              <a:ea typeface="楷体" panose="02010609060101010101" charset="-122"/>
            </a:endParaRPr>
          </a:p>
        </p:txBody>
      </p:sp>
      <p:pic>
        <p:nvPicPr>
          <p:cNvPr id="2" name="图片 1"/>
          <p:cNvPicPr>
            <a:picLocks noChangeAspect="1"/>
          </p:cNvPicPr>
          <p:nvPr/>
        </p:nvPicPr>
        <p:blipFill>
          <a:blip r:embed="rId8"/>
          <a:srcRect t="16317"/>
          <a:stretch>
            <a:fillRect/>
          </a:stretch>
        </p:blipFill>
        <p:spPr>
          <a:xfrm>
            <a:off x="2364105" y="1598295"/>
            <a:ext cx="1323340" cy="133032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 fill="hold"/>
                                        <p:tgtEl>
                                          <p:spTgt spid="4"/>
                                        </p:tgtEl>
                                      </p:cBhvr>
                                    </p:cmd>
                                  </p:childTnLst>
                                </p:cTn>
                              </p:par>
                            </p:childTnLst>
                          </p:cTn>
                        </p:par>
                        <p:par>
                          <p:cTn id="12" fill="hold" nodeType="afterGroup">
                            <p:stCondLst>
                              <p:cond delay="501"/>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chemeClr val="tx1"/>
                </a:solidFill>
                <a:uFillTx/>
                <a:latin typeface="Times New Roman" panose="02020603050405020304" charset="0"/>
                <a:ea typeface="楷体" panose="02010609060101010101" charset="-122"/>
              </a:rPr>
              <a:t>Setting Off Firecrackers And Fireworks</a:t>
            </a:r>
            <a:endParaRPr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2045970" y="1832610"/>
            <a:ext cx="8074025" cy="426085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rgbClr val="FF0000"/>
                </a:solidFill>
                <a:uFillTx/>
                <a:latin typeface="Times New Roman" panose="02020603050405020304" charset="0"/>
                <a:ea typeface="楷体" panose="02010609060101010101" charset="-122"/>
              </a:rPr>
              <a:t>Setting Off Firecrackers And Fireworks</a:t>
            </a:r>
            <a:endParaRPr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2045970" y="1691005"/>
            <a:ext cx="8270875" cy="396938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The tradition of setting off firecrackers and fireworks comes from the legend of Nian. Nian is a monster appearing during the Spring Festival and it fears noises. By setting off fireworks, it can be scared away. So Chinese people set off firecrackers and fireworks throughout New Year's Eve.</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chemeClr val="tx1"/>
                </a:solidFill>
                <a:uFillTx/>
                <a:latin typeface="Times New Roman" panose="02020603050405020304" charset="0"/>
                <a:ea typeface="楷体" panose="02010609060101010101" charset="-122"/>
              </a:rPr>
              <a:t>Worshipping Ancestors</a:t>
            </a:r>
            <a:r>
              <a:rPr lang="en-US" sz="3600" b="1">
                <a:solidFill>
                  <a:schemeClr val="tx1"/>
                </a:solidFill>
                <a:uFillTx/>
                <a:latin typeface="Times New Roman" panose="02020603050405020304" charset="0"/>
                <a:ea typeface="楷体" panose="02010609060101010101" charset="-122"/>
              </a:rPr>
              <a:t>   </a:t>
            </a:r>
            <a:r>
              <a:rPr sz="3600" b="1">
                <a:solidFill>
                  <a:schemeClr val="tx1"/>
                </a:solidFill>
                <a:uFillTx/>
                <a:latin typeface="Times New Roman" panose="02020603050405020304" charset="0"/>
                <a:ea typeface="楷体" panose="02010609060101010101" charset="-122"/>
              </a:rPr>
              <a:t>祭祖</a:t>
            </a:r>
            <a:endParaRPr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2045970" y="1733550"/>
            <a:ext cx="8273415" cy="416814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rgbClr val="FF0000"/>
                </a:solidFill>
                <a:uFillTx/>
                <a:latin typeface="Times New Roman" panose="02020603050405020304" charset="0"/>
                <a:ea typeface="楷体" panose="02010609060101010101" charset="-122"/>
              </a:rPr>
              <a:t>Worshipping Ancestors   祭祖</a:t>
            </a:r>
            <a:endParaRPr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2045970" y="1691005"/>
            <a:ext cx="8270875" cy="4399915"/>
          </a:xfrm>
          <a:prstGeom prst="rect">
            <a:avLst/>
          </a:prstGeom>
          <a:noFill/>
        </p:spPr>
        <p:txBody>
          <a:bodyPr wrap="square" rtlCol="0" anchor="t">
            <a:spAutoFit/>
          </a:bodyPr>
          <a:lstStyle/>
          <a:p>
            <a:r>
              <a:rPr lang="zh-CN" altLang="en-US" sz="4000">
                <a:latin typeface="Times New Roman" panose="02020603050405020304" charset="0"/>
                <a:cs typeface="Times New Roman" panose="02020603050405020304" charset="0"/>
              </a:rPr>
              <a:t>On New Year's Eve, people put the ancestors' photos (or paintings) and tablets in the center of the tribute table. Delicious food and wine are usually offered to the ancestors before the tablets. Family members burn sticks of incense and kowtow to them.</a:t>
            </a:r>
            <a:endParaRPr lang="zh-CN" altLang="en-US" sz="40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春节的英文常用词语</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501650" y="1443990"/>
            <a:ext cx="11231245" cy="3969385"/>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过年  have the Spring Festival</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对联 poetic couplet: two successive rhyming lines in poetry</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春联 Spring Festival couplets</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剪纸 paper-cuts</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年画 New Year paintings</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买年货 special purchases for the Spring Festival ; do Spring Festival shopping</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春节的英文常用词语</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501650" y="1443990"/>
            <a:ext cx="11231245"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敬酒 propose a toast</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灯笼 lantern: a portable light</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灯会 exhibition of lanterns</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守岁 staying-up</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拜年 pay New Year's call; give New Year's greetings; New Year's visit</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禁忌 taboo</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去晦气 get rid of the ill- fortune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祭祖宗 offer sacrifices to one's ancestors</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春节的英文常用词语</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501650" y="1443990"/>
            <a:ext cx="11231245" cy="4523105"/>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压岁钱 gift money; money given to children as a lunar New Year gift</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辞旧岁 bid farewell to the old year</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扫房 spring cleaning; general house-cleaning</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八宝饭 eight treasures rice pudding</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糖果盘 candy tray</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什锦糖 assorted candies - sweet and fortune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蜜冬瓜 candied winter melon - growth and good health</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春节的英文常用词语</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501650" y="1443990"/>
            <a:ext cx="11231245" cy="341503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西瓜子 red melon seed - joy, happiness, truth and sincerity</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金桔 cumquat - prosperity</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糖莲子 candied lotus seed - many descendents to come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糖藕 candied lotus root - fulfilling love relationship</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红枣 red dates - prosperity</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花生糖 peanut candy - sweet</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91261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春节的英文祝福语</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316865" y="1176655"/>
            <a:ext cx="11416030" cy="6127115"/>
          </a:xfrm>
          <a:prstGeom prst="rect">
            <a:avLst/>
          </a:prstGeom>
          <a:noFill/>
        </p:spPr>
        <p:txBody>
          <a:bodyPr wrap="square" rtlCol="0" anchor="t">
            <a:noAutofit/>
          </a:bodyPr>
          <a:lstStyle/>
          <a:p>
            <a:r>
              <a:rPr sz="3600">
                <a:solidFill>
                  <a:schemeClr val="tx1"/>
                </a:solidFill>
                <a:uFillTx/>
                <a:latin typeface="Times New Roman" panose="02020603050405020304" charset="0"/>
                <a:ea typeface="楷体" panose="02010609060101010101" charset="-122"/>
              </a:rPr>
              <a:t>Mom and Dad: Thank you for everything on this holiday season!</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爸爸妈妈：值此佳节，感谢您们所给予的一切。</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Warmest thoughts and best wishes from your daughter.</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寄上无限的思念和最美好的祝愿，你们的女儿。</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May you have the best season.</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愿你过个最愉快的节日。</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91261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春节的英文祝福语</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316865" y="1176655"/>
            <a:ext cx="11416030" cy="6127115"/>
          </a:xfrm>
          <a:prstGeom prst="rect">
            <a:avLst/>
          </a:prstGeom>
          <a:noFill/>
        </p:spPr>
        <p:txBody>
          <a:bodyPr wrap="square" rtlCol="0" anchor="t">
            <a:noAutofit/>
          </a:bodyPr>
          <a:lstStyle/>
          <a:p>
            <a:r>
              <a:rPr sz="3600">
                <a:solidFill>
                  <a:schemeClr val="tx1"/>
                </a:solidFill>
                <a:uFillTx/>
                <a:latin typeface="Times New Roman" panose="02020603050405020304" charset="0"/>
                <a:ea typeface="楷体" panose="02010609060101010101" charset="-122"/>
              </a:rPr>
              <a:t>A New year greeting to cheer you from your daughter.</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愿女儿的祝福带给您欢乐。</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Happy New year to the world's best parents!</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祝最亲爱的父母节日快乐!</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Season's greetings to my dearest parents!</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祝我最亲爱的父母节日愉快!</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chemeClr val="tx1"/>
                </a:solidFill>
                <a:uFillTx/>
                <a:latin typeface="Times New Roman" panose="02020603050405020304" charset="0"/>
                <a:ea typeface="楷体" panose="02010609060101010101" charset="-122"/>
                <a:sym typeface="+mn-ea"/>
              </a:rPr>
              <a:t>Reunion Dinner </a:t>
            </a:r>
            <a:r>
              <a:rPr lang="en-US" sz="3600" b="1">
                <a:solidFill>
                  <a:schemeClr val="tx1"/>
                </a:solidFill>
                <a:uFillTx/>
                <a:latin typeface="Times New Roman" panose="02020603050405020304" charset="0"/>
                <a:ea typeface="楷体" panose="02010609060101010101" charset="-122"/>
                <a:sym typeface="+mn-ea"/>
              </a:rPr>
              <a:t>  </a:t>
            </a:r>
            <a:r>
              <a:rPr sz="3600" b="1">
                <a:solidFill>
                  <a:schemeClr val="tx1"/>
                </a:solidFill>
                <a:uFillTx/>
                <a:latin typeface="Times New Roman" panose="02020603050405020304" charset="0"/>
                <a:ea typeface="楷体" panose="02010609060101010101" charset="-122"/>
                <a:sym typeface="+mn-ea"/>
              </a:rPr>
              <a:t>年夜饭</a:t>
            </a:r>
            <a:endParaRPr sz="3600" b="1">
              <a:solidFill>
                <a:schemeClr val="tx1"/>
              </a:solidFill>
              <a:uFillTx/>
              <a:latin typeface="Times New Roman" panose="02020603050405020304" charset="0"/>
              <a:ea typeface="楷体" panose="02010609060101010101" charset="-122"/>
              <a:sym typeface="+mn-ea"/>
            </a:endParaRPr>
          </a:p>
        </p:txBody>
      </p:sp>
      <p:pic>
        <p:nvPicPr>
          <p:cNvPr id="4" name="图片 3"/>
          <p:cNvPicPr>
            <a:picLocks noChangeAspect="1"/>
          </p:cNvPicPr>
          <p:nvPr/>
        </p:nvPicPr>
        <p:blipFill>
          <a:blip r:embed="rId4"/>
          <a:stretch>
            <a:fillRect/>
          </a:stretch>
        </p:blipFill>
        <p:spPr>
          <a:xfrm>
            <a:off x="2045970" y="1707515"/>
            <a:ext cx="8362315" cy="418147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91261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春节的英文祝福语</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316865" y="1176655"/>
            <a:ext cx="11416030" cy="6127115"/>
          </a:xfrm>
          <a:prstGeom prst="rect">
            <a:avLst/>
          </a:prstGeom>
          <a:noFill/>
        </p:spPr>
        <p:txBody>
          <a:bodyPr wrap="square" rtlCol="0" anchor="t">
            <a:noAutofit/>
          </a:bodyPr>
          <a:lstStyle/>
          <a:p>
            <a:r>
              <a:rPr sz="3600">
                <a:solidFill>
                  <a:schemeClr val="tx1"/>
                </a:solidFill>
                <a:uFillTx/>
                <a:latin typeface="Times New Roman" panose="02020603050405020304" charset="0"/>
                <a:ea typeface="楷体" panose="02010609060101010101" charset="-122"/>
              </a:rPr>
              <a:t>Much joy to you in the upcoming year.</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愿您在新的一年充满快乐。</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Thank you for your hard work and patience on this holiday season.</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值此佳节，谨对您的辛勤栽培表示感谢。</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May happiness follow you everywhere …just like we do.</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愿快乐随时与您同在——如同我们与您寸步不离。</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91261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春节的英文祝福语</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316865" y="1176655"/>
            <a:ext cx="11416030" cy="6127115"/>
          </a:xfrm>
          <a:prstGeom prst="rect">
            <a:avLst/>
          </a:prstGeom>
          <a:noFill/>
        </p:spPr>
        <p:txBody>
          <a:bodyPr wrap="square" rtlCol="0" anchor="t">
            <a:noAutofit/>
          </a:bodyPr>
          <a:lstStyle/>
          <a:p>
            <a:r>
              <a:rPr sz="3600">
                <a:solidFill>
                  <a:schemeClr val="tx1"/>
                </a:solidFill>
                <a:uFillTx/>
                <a:latin typeface="Times New Roman" panose="02020603050405020304" charset="0"/>
                <a:ea typeface="楷体" panose="02010609060101010101" charset="-122"/>
              </a:rPr>
              <a:t>A New Year greeting to cheer you, my good friend.</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希望新年祝福给你带来欢乐，我的好朋友。</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Take your passion and make it come true.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发挥你的热情，让理想变为现实。</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Best of luck in the year to come.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愿你在未来的一年里，吉星高照。</a:t>
            </a:r>
            <a:endParaRPr sz="3600">
              <a:solidFill>
                <a:schemeClr val="tx1"/>
              </a:solidFill>
              <a:uFillTx/>
              <a:latin typeface="Times New Roman" panose="02020603050405020304" charset="0"/>
              <a:ea typeface="楷体" panose="02010609060101010101" charset="-122"/>
            </a:endParaRPr>
          </a:p>
          <a:p>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p:spPr>
      </p:pic>
      <p:sp>
        <p:nvSpPr>
          <p:cNvPr id="5" name="TextBox 4"/>
          <p:cNvSpPr txBox="1"/>
          <p:nvPr/>
        </p:nvSpPr>
        <p:spPr>
          <a:xfrm>
            <a:off x="3525142" y="2772226"/>
            <a:ext cx="5297170" cy="1106805"/>
          </a:xfrm>
          <a:prstGeom prst="rect">
            <a:avLst/>
          </a:prstGeom>
          <a:noFill/>
        </p:spPr>
        <p:txBody>
          <a:bodyPr wrap="none" rtlCol="0">
            <a:spAutoFit/>
          </a:bodyPr>
          <a:lstStyle/>
          <a:p>
            <a:pPr algn="ctr"/>
            <a:r>
              <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rPr>
              <a:t>THANK YOU</a:t>
            </a:r>
            <a:endPar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802" y="3917738"/>
            <a:ext cx="1475797" cy="955692"/>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845" y="3085144"/>
            <a:ext cx="2311881" cy="2331726"/>
          </a:xfrm>
          <a:prstGeom prst="rect">
            <a:avLst/>
          </a:prstGeom>
        </p:spPr>
      </p:pic>
      <p:pic>
        <p:nvPicPr>
          <p:cNvPr id="14" name="New picture"/>
          <p:cNvPicPr/>
          <p:nvPr/>
        </p:nvPicPr>
        <p:blipFill>
          <a:blip r:embed="rId5"/>
          <a:stretch>
            <a:fillRect/>
          </a:stretch>
        </p:blipFill>
        <p:spPr>
          <a:xfrm>
            <a:off x="10883900" y="11772900"/>
            <a:ext cx="368300" cy="266700"/>
          </a:xfrm>
          <a:prstGeom prst="cube">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rgbClr val="FF0000"/>
                </a:solidFill>
                <a:uFillTx/>
                <a:latin typeface="Times New Roman" panose="02020603050405020304" charset="0"/>
                <a:ea typeface="楷体" panose="02010609060101010101" charset="-122"/>
              </a:rPr>
              <a:t>Reunion Dinner </a:t>
            </a:r>
            <a:r>
              <a:rPr lang="en-US" sz="3600" b="1">
                <a:solidFill>
                  <a:srgbClr val="FF0000"/>
                </a:solidFill>
                <a:uFillTx/>
                <a:latin typeface="Times New Roman" panose="02020603050405020304" charset="0"/>
                <a:ea typeface="楷体" panose="02010609060101010101" charset="-122"/>
              </a:rPr>
              <a:t>  </a:t>
            </a:r>
            <a:r>
              <a:rPr sz="3600" b="1">
                <a:solidFill>
                  <a:srgbClr val="FF0000"/>
                </a:solidFill>
                <a:uFillTx/>
                <a:latin typeface="Times New Roman" panose="02020603050405020304" charset="0"/>
                <a:ea typeface="楷体" panose="02010609060101010101" charset="-122"/>
              </a:rPr>
              <a:t>年夜饭</a:t>
            </a:r>
            <a:endParaRPr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663700" y="1691005"/>
            <a:ext cx="8930005" cy="4030980"/>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The most important tradition on New Year's Eve is having the reunion dinner. Chinese people usually attach great importance to the family. The dinner at the last day of a year is very important for them to express their love. No matter where Chinese people are, they try their best to come back home for the reunion dinner. It’s the happiest time for family members to get together to prepare and eat the dinner.</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chemeClr val="tx1"/>
                </a:solidFill>
                <a:uFillTx/>
                <a:latin typeface="Times New Roman" panose="02020603050405020304" charset="0"/>
                <a:ea typeface="楷体" panose="02010609060101010101" charset="-122"/>
                <a:sym typeface="+mn-ea"/>
              </a:rPr>
              <a:t>Sticking New Year's Red</a:t>
            </a:r>
            <a:r>
              <a:rPr lang="en-US" sz="3600" b="1">
                <a:solidFill>
                  <a:schemeClr val="tx1"/>
                </a:solidFill>
                <a:uFillTx/>
                <a:latin typeface="Times New Roman" panose="02020603050405020304" charset="0"/>
                <a:ea typeface="楷体" panose="02010609060101010101" charset="-122"/>
                <a:sym typeface="+mn-ea"/>
              </a:rPr>
              <a:t>   </a:t>
            </a:r>
            <a:r>
              <a:rPr sz="3600" b="1">
                <a:solidFill>
                  <a:schemeClr val="tx1"/>
                </a:solidFill>
                <a:uFillTx/>
                <a:latin typeface="Times New Roman" panose="02020603050405020304" charset="0"/>
                <a:ea typeface="楷体" panose="02010609060101010101" charset="-122"/>
                <a:sym typeface="+mn-ea"/>
              </a:rPr>
              <a:t>贴年红</a:t>
            </a:r>
            <a:endParaRPr sz="3600" b="1">
              <a:solidFill>
                <a:schemeClr val="tx1"/>
              </a:solidFill>
              <a:uFillTx/>
              <a:latin typeface="Times New Roman" panose="02020603050405020304" charset="0"/>
              <a:ea typeface="楷体" panose="02010609060101010101" charset="-122"/>
              <a:sym typeface="+mn-ea"/>
            </a:endParaRPr>
          </a:p>
        </p:txBody>
      </p:sp>
      <p:pic>
        <p:nvPicPr>
          <p:cNvPr id="4" name="图片 3"/>
          <p:cNvPicPr>
            <a:picLocks noChangeAspect="1"/>
          </p:cNvPicPr>
          <p:nvPr/>
        </p:nvPicPr>
        <p:blipFill>
          <a:blip r:embed="rId4"/>
          <a:stretch>
            <a:fillRect/>
          </a:stretch>
        </p:blipFill>
        <p:spPr>
          <a:xfrm>
            <a:off x="1889760" y="1692910"/>
            <a:ext cx="8543925" cy="422021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rgbClr val="FF0000"/>
                </a:solidFill>
                <a:uFillTx/>
                <a:latin typeface="Times New Roman" panose="02020603050405020304" charset="0"/>
                <a:ea typeface="楷体" panose="02010609060101010101" charset="-122"/>
              </a:rPr>
              <a:t>Sticking New Year's Red   贴年红</a:t>
            </a:r>
            <a:endParaRPr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663700" y="1691005"/>
            <a:ext cx="8930005" cy="396938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Sticking New Year's Red is the general name of sticking Spring Festival couplets, door gods, New Year pictures, blessings, horizontal banners, window decorations, etc. Because these are red festive elements pasted during the New Year, they are collectively called "sticking New Year's Red".</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chemeClr val="tx1"/>
                </a:solidFill>
                <a:uFillTx/>
                <a:latin typeface="Times New Roman" panose="02020603050405020304" charset="0"/>
                <a:ea typeface="楷体" panose="02010609060101010101" charset="-122"/>
              </a:rPr>
              <a:t>Watching Spring Festival Gala 看春晚</a:t>
            </a:r>
            <a:endParaRPr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1767840" y="1603375"/>
            <a:ext cx="8734425" cy="439420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rgbClr val="FF0000"/>
                </a:solidFill>
                <a:uFillTx/>
                <a:latin typeface="Times New Roman" panose="02020603050405020304" charset="0"/>
                <a:ea typeface="楷体" panose="02010609060101010101" charset="-122"/>
              </a:rPr>
              <a:t>Watching Spring Festival Gala 看春晚</a:t>
            </a:r>
            <a:endParaRPr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663700" y="1691005"/>
            <a:ext cx="8930005" cy="4399915"/>
          </a:xfrm>
          <a:prstGeom prst="rect">
            <a:avLst/>
          </a:prstGeom>
          <a:noFill/>
        </p:spPr>
        <p:txBody>
          <a:bodyPr wrap="square" rtlCol="0" anchor="t">
            <a:spAutoFit/>
          </a:bodyPr>
          <a:lstStyle/>
          <a:p>
            <a:r>
              <a:rPr lang="zh-CN" altLang="en-US" sz="4000">
                <a:latin typeface="Times New Roman" panose="02020603050405020304" charset="0"/>
                <a:cs typeface="Times New Roman" panose="02020603050405020304" charset="0"/>
              </a:rPr>
              <a:t>At 20:00 on New Year’s Eve, New Year's Evening Party Broadcast (CCTV New Year's Gala) begins on TV. Most people in China sit together to watch the broadcast. The program lasts for 4 to 5 hours accompanying the families to welcome the New Year.</a:t>
            </a:r>
            <a:endParaRPr lang="zh-CN" altLang="en-US" sz="40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chemeClr val="tx1"/>
                </a:solidFill>
                <a:uFillTx/>
                <a:latin typeface="Times New Roman" panose="02020603050405020304" charset="0"/>
                <a:ea typeface="楷体" panose="02010609060101010101" charset="-122"/>
              </a:rPr>
              <a:t>Guarding The Age (Or Year)</a:t>
            </a:r>
            <a:r>
              <a:rPr lang="en-US" sz="3600" b="1">
                <a:solidFill>
                  <a:schemeClr val="tx1"/>
                </a:solidFill>
                <a:uFillTx/>
                <a:latin typeface="Times New Roman" panose="02020603050405020304" charset="0"/>
                <a:ea typeface="楷体" panose="02010609060101010101" charset="-122"/>
              </a:rPr>
              <a:t>   </a:t>
            </a:r>
            <a:r>
              <a:rPr sz="3600" b="1">
                <a:solidFill>
                  <a:schemeClr val="tx1"/>
                </a:solidFill>
                <a:uFillTx/>
                <a:latin typeface="Times New Roman" panose="02020603050405020304" charset="0"/>
                <a:ea typeface="楷体" panose="02010609060101010101" charset="-122"/>
              </a:rPr>
              <a:t>守岁</a:t>
            </a:r>
            <a:endParaRPr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870710" y="1603375"/>
            <a:ext cx="8722995" cy="448119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sz="3600" b="1">
                <a:solidFill>
                  <a:srgbClr val="FF0000"/>
                </a:solidFill>
                <a:uFillTx/>
                <a:latin typeface="Times New Roman" panose="02020603050405020304" charset="0"/>
                <a:ea typeface="楷体" panose="02010609060101010101" charset="-122"/>
              </a:rPr>
              <a:t>Guarding The Age (Or Year)</a:t>
            </a:r>
            <a:r>
              <a:rPr lang="en-US" sz="3600" b="1">
                <a:solidFill>
                  <a:srgbClr val="FF0000"/>
                </a:solidFill>
                <a:uFillTx/>
                <a:latin typeface="Times New Roman" panose="02020603050405020304" charset="0"/>
                <a:ea typeface="楷体" panose="02010609060101010101" charset="-122"/>
              </a:rPr>
              <a:t>   </a:t>
            </a:r>
            <a:r>
              <a:rPr sz="3600" b="1">
                <a:solidFill>
                  <a:srgbClr val="FF0000"/>
                </a:solidFill>
                <a:uFillTx/>
                <a:latin typeface="Times New Roman" panose="02020603050405020304" charset="0"/>
                <a:ea typeface="楷体" panose="02010609060101010101" charset="-122"/>
              </a:rPr>
              <a:t>守岁</a:t>
            </a:r>
            <a:endParaRPr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796415" y="1691005"/>
            <a:ext cx="8922385" cy="396938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It is a tradition that after the rich reunion dinner on New Year's Eve, all the family members gather to stay awake all night. Staying together during the time between the years is called Shou Sui in Chinese, which means guarding the age or the year. By doing this, people think their age can be delayed to grow.</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tags/tag1.xml><?xml version="1.0" encoding="utf-8"?>
<p:tagLst xmlns:p="http://schemas.openxmlformats.org/presentationml/2006/main">
  <p:tag name="KSO_WM_UNIT_PLACING_PICTURE_USER_VIEWPORT" val="{&quot;height&quot;:19200,&quot;width&quot;:10800.003149606298}"/>
</p:tagLst>
</file>

<file path=ppt/tags/tag10.xml><?xml version="1.0" encoding="utf-8"?>
<p:tagLst xmlns:p="http://schemas.openxmlformats.org/presentationml/2006/main">
  <p:tag name="KSO_WM_UNIT_PLACING_PICTURE_USER_VIEWPORT" val="{&quot;height&quot;:19200,&quot;width&quot;:10800.003149606298}"/>
</p:tagLst>
</file>

<file path=ppt/tags/tag11.xml><?xml version="1.0" encoding="utf-8"?>
<p:tagLst xmlns:p="http://schemas.openxmlformats.org/presentationml/2006/main">
  <p:tag name="KSO_WM_UNIT_PLACING_PICTURE_USER_VIEWPORT" val="{&quot;height&quot;:19200,&quot;width&quot;:10800.003149606298}"/>
</p:tagLst>
</file>

<file path=ppt/tags/tag12.xml><?xml version="1.0" encoding="utf-8"?>
<p:tagLst xmlns:p="http://schemas.openxmlformats.org/presentationml/2006/main">
  <p:tag name="KSO_WM_UNIT_PLACING_PICTURE_USER_VIEWPORT" val="{&quot;height&quot;:19200,&quot;width&quot;:10800.003149606298}"/>
</p:tagLst>
</file>

<file path=ppt/tags/tag13.xml><?xml version="1.0" encoding="utf-8"?>
<p:tagLst xmlns:p="http://schemas.openxmlformats.org/presentationml/2006/main">
  <p:tag name="AS_OS" val="Unix 3.10 unknown"/>
  <p:tag name="AS_RELEASE_DATE" val="2020.11.30"/>
  <p:tag name="AS_TITLE" val="Aspose.Slides for Java"/>
  <p:tag name="AS_VERSION" val="20.11"/>
  <p:tag name="COMMONDATA" val="eyJoZGlkIjoiNTQ1YTcwOTc1ZDUxNTcwOGNiZjNiNTdiY2QzOTc1YTgifQ=="/>
  <p:tag name="ISPRING_PRESENTATION_TITLE" val="PowerPoint 演示文稿"/>
  <p:tag name="KSO_WPP_MARK_KEY" val="7209a33d-7b84-4487-84f7-7fe0d3ffd397"/>
</p:tagLst>
</file>

<file path=ppt/tags/tag2.xml><?xml version="1.0" encoding="utf-8"?>
<p:tagLst xmlns:p="http://schemas.openxmlformats.org/presentationml/2006/main">
  <p:tag name="KSO_WM_UNIT_PLACING_PICTURE_USER_VIEWPORT" val="{&quot;height&quot;:19200,&quot;width&quot;:10800.003149606298}"/>
</p:tagLst>
</file>

<file path=ppt/tags/tag3.xml><?xml version="1.0" encoding="utf-8"?>
<p:tagLst xmlns:p="http://schemas.openxmlformats.org/presentationml/2006/main">
  <p:tag name="KSO_WM_UNIT_PLACING_PICTURE_USER_VIEWPORT" val="{&quot;height&quot;:19200,&quot;width&quot;:10800.003149606298}"/>
</p:tagLst>
</file>

<file path=ppt/tags/tag4.xml><?xml version="1.0" encoding="utf-8"?>
<p:tagLst xmlns:p="http://schemas.openxmlformats.org/presentationml/2006/main">
  <p:tag name="KSO_WM_UNIT_PLACING_PICTURE_USER_VIEWPORT" val="{&quot;height&quot;:19200,&quot;width&quot;:10800.003149606298}"/>
</p:tagLst>
</file>

<file path=ppt/tags/tag5.xml><?xml version="1.0" encoding="utf-8"?>
<p:tagLst xmlns:p="http://schemas.openxmlformats.org/presentationml/2006/main">
  <p:tag name="KSO_WM_UNIT_PLACING_PICTURE_USER_VIEWPORT" val="{&quot;height&quot;:19200,&quot;width&quot;:10800.003149606298}"/>
</p:tagLst>
</file>

<file path=ppt/tags/tag6.xml><?xml version="1.0" encoding="utf-8"?>
<p:tagLst xmlns:p="http://schemas.openxmlformats.org/presentationml/2006/main">
  <p:tag name="KSO_WM_UNIT_PLACING_PICTURE_USER_VIEWPORT" val="{&quot;height&quot;:19200,&quot;width&quot;:10800.003149606298}"/>
</p:tagLst>
</file>

<file path=ppt/tags/tag7.xml><?xml version="1.0" encoding="utf-8"?>
<p:tagLst xmlns:p="http://schemas.openxmlformats.org/presentationml/2006/main">
  <p:tag name="KSO_WM_UNIT_PLACING_PICTURE_USER_VIEWPORT" val="{&quot;height&quot;:19200,&quot;width&quot;:10800.003149606298}"/>
</p:tagLst>
</file>

<file path=ppt/tags/tag8.xml><?xml version="1.0" encoding="utf-8"?>
<p:tagLst xmlns:p="http://schemas.openxmlformats.org/presentationml/2006/main">
  <p:tag name="KSO_WM_UNIT_PLACING_PICTURE_USER_VIEWPORT" val="{&quot;height&quot;:19200,&quot;width&quot;:10800.003149606298}"/>
</p:tagLst>
</file>

<file path=ppt/tags/tag9.xml><?xml version="1.0" encoding="utf-8"?>
<p:tagLst xmlns:p="http://schemas.openxmlformats.org/presentationml/2006/main">
  <p:tag name="KSO_WM_UNIT_PLACING_PICTURE_USER_VIEWPORT" val="{&quot;height&quot;:19200,&quot;width&quot;:10800.003149606298}"/>
</p:tagLst>
</file>

<file path=ppt/theme/theme1.xml><?xml version="1.0" encoding="utf-8"?>
<a:theme xmlns:r="http://schemas.openxmlformats.org/officeDocument/2006/relationships"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80</Paragraphs>
  <Slides>22</Slides>
  <Notes>0</Notes>
  <TotalTime>0</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22</vt:i4>
      </vt:variant>
    </vt:vector>
  </HeadingPairs>
  <TitlesOfParts>
    <vt:vector baseType="lpstr" size="31">
      <vt:lpstr>Arial</vt:lpstr>
      <vt:lpstr>Calibri Light</vt:lpstr>
      <vt:lpstr>Calibri</vt:lpstr>
      <vt:lpstr>等线 Light</vt:lpstr>
      <vt:lpstr>等线</vt:lpstr>
      <vt:lpstr>Times New Roman</vt:lpstr>
      <vt:lpstr>楷体</vt:lpstr>
      <vt:lpstr>仓耳玄三M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2023-02-06T14:13:10.713</cp:lastPrinted>
  <dcterms:created xsi:type="dcterms:W3CDTF">2023-02-06T14:13:10Z</dcterms:created>
  <dcterms:modified xsi:type="dcterms:W3CDTF">2023-02-06T06:13:18Z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