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0" r:id="rId3"/>
    <p:sldId id="352" r:id="rId5"/>
    <p:sldId id="533" r:id="rId6"/>
    <p:sldId id="643" r:id="rId7"/>
    <p:sldId id="535" r:id="rId8"/>
    <p:sldId id="565" r:id="rId9"/>
    <p:sldId id="595" r:id="rId10"/>
    <p:sldId id="596" r:id="rId11"/>
    <p:sldId id="622" r:id="rId12"/>
    <p:sldId id="538" r:id="rId13"/>
    <p:sldId id="534" r:id="rId14"/>
    <p:sldId id="614" r:id="rId15"/>
    <p:sldId id="642" r:id="rId16"/>
    <p:sldId id="610" r:id="rId17"/>
    <p:sldId id="611" r:id="rId18"/>
    <p:sldId id="644" r:id="rId19"/>
    <p:sldId id="613" r:id="rId20"/>
    <p:sldId id="605" r:id="rId21"/>
    <p:sldId id="623" r:id="rId22"/>
    <p:sldId id="612" r:id="rId23"/>
    <p:sldId id="536" r:id="rId24"/>
    <p:sldId id="537" r:id="rId25"/>
    <p:sldId id="606" r:id="rId26"/>
    <p:sldId id="607" r:id="rId27"/>
    <p:sldId id="608" r:id="rId28"/>
    <p:sldId id="504" r:id="rId29"/>
    <p:sldId id="645" r:id="rId30"/>
    <p:sldId id="641" r:id="rId31"/>
    <p:sldId id="496" r:id="rId32"/>
    <p:sldId id="405" r:id="rId33"/>
  </p:sldIdLst>
  <p:sldSz cx="9144000" cy="6858000" type="screen4x3"/>
  <p:notesSz cx="6858000" cy="9144000"/>
  <p:embeddedFontLst>
    <p:embeddedFont>
      <p:font typeface="楷体" panose="02010609060101010101" pitchFamily="49" charset="-122"/>
      <p:regular r:id="rId38"/>
    </p:embeddedFont>
    <p:embeddedFont>
      <p:font typeface="方正粗黑宋简体" panose="02000000000000000000" charset="-122"/>
      <p:regular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gj" initials="d" lastIdx="2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D15"/>
    <a:srgbClr val="CB8611"/>
    <a:srgbClr val="F7FFE2"/>
    <a:srgbClr val="552607"/>
    <a:srgbClr val="93CA28"/>
    <a:srgbClr val="BADC44"/>
    <a:srgbClr val="CEEC72"/>
    <a:srgbClr val="93D81A"/>
    <a:srgbClr val="6AAA3E"/>
    <a:srgbClr val="73A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7" autoAdjust="0"/>
  </p:normalViewPr>
  <p:slideViewPr>
    <p:cSldViewPr showGuides="1">
      <p:cViewPr varScale="1">
        <p:scale>
          <a:sx n="98" d="100"/>
          <a:sy n="98" d="100"/>
        </p:scale>
        <p:origin x="-324" y="-90"/>
      </p:cViewPr>
      <p:guideLst>
        <p:guide orient="horz" pos="2143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/Users/apple/Desktop/PPT-1.jpgPPT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6AAA3E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81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324802" y="4311307"/>
            <a:ext cx="8423275" cy="19027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Wish you were here</a:t>
            </a:r>
            <a:endParaRPr lang="en-US" altLang="zh-CN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Reading (II)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850765" y="6150610"/>
            <a:ext cx="3921125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spcBef>
                <a:spcPct val="200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龙</a:t>
            </a:r>
            <a:r>
              <a:rPr lang="en-US" altLang="zh-CN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薇　</a:t>
            </a:r>
            <a:r>
              <a:rPr lang="en-US" altLang="zh-CN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株洲市第二中学</a:t>
            </a:r>
            <a:endParaRPr lang="zh-CN" altLang="en-US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200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314569" y="33674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9947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6331" y="49350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88744" y="50366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51307" y="1341281"/>
            <a:ext cx="1378210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 from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its geogrphical divesity, Canada’s many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areas and urban centers reflect the diversity of its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resident.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307" y="3069116"/>
            <a:ext cx="137821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apart from</a:t>
            </a:r>
            <a:r>
              <a:rPr lang="zh-CN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addition to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as well as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-273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200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314569" y="33674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9947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6331" y="49350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88744" y="50366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51307" y="1334931"/>
            <a:ext cx="13782101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of Canada’s earliest settlers, who are thought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ancestors of the indigenous peoples, crossed the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Bering Strait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means of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land bridge from a place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known as Siberia.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9000" y="3357245"/>
            <a:ext cx="90385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means: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way; approach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8040" y="4884420"/>
            <a:ext cx="79108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Excuse me, can I take a seat here?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当然行，没问题。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1505" y="4020820"/>
            <a:ext cx="111055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Television is ____________________ of communication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电视是一种有效地传播手段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2807335" y="3933190"/>
            <a:ext cx="3529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effective means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251460" y="419925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251460" y="5087620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251460" y="597598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5650" y="5733415"/>
            <a:ext cx="111055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She is ____________________an inexperienced teacher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/>
              <a:t>她绝不是一个毫无经验的老师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2051685" y="5708015"/>
            <a:ext cx="3529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no means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59840" y="5301615"/>
            <a:ext cx="2620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all means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142865" y="3469005"/>
            <a:ext cx="3029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_________</a:t>
            </a:r>
            <a:r>
              <a:rPr lang="zh-CN" altLang="en-US"/>
              <a:t>（</a:t>
            </a:r>
            <a:r>
              <a:rPr lang="en-US" altLang="zh-CN"/>
              <a:t>pl.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208905" y="3300095"/>
            <a:ext cx="3529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means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6230" y="1427480"/>
            <a:ext cx="8712835" cy="1816100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l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  <a:sym typeface="宋体" panose="02010600030101010101" pitchFamily="2" charset="-122"/>
              </a:rPr>
              <a:t>加拿大最早期的一些移民被认为是土著民族的祖先，从现称作西伯利亚的地方经由大陆桥穿越白令海峡而来。</a:t>
            </a:r>
            <a:endParaRPr lang="zh-CN" altLang="en-US" sz="2800" b="1">
              <a:solidFill>
                <a:srgbClr val="FFFFFF"/>
              </a:solidFill>
              <a:latin typeface="方正粗黑宋简体" panose="02000000000000000000" charset="-122"/>
              <a:ea typeface="方正粗黑宋简体" panose="02000000000000000000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" grpId="0"/>
      <p:bldP spid="2" grpId="1"/>
      <p:bldP spid="20" grpId="0"/>
      <p:bldP spid="20" grpId="1"/>
      <p:bldP spid="21" grpId="0"/>
      <p:bldP spid="21" grpId="1"/>
      <p:bldP spid="7" grpId="0"/>
      <p:bldP spid="14" grpId="0" animBg="1"/>
      <p:bldP spid="15" grpId="0" animBg="1"/>
      <p:bldP spid="16" grpId="0" animBg="1"/>
      <p:bldP spid="17" grpId="0"/>
      <p:bldP spid="6" grpId="0"/>
      <p:bldP spid="7" grpId="1"/>
      <p:bldP spid="14" grpId="1" animBg="1"/>
      <p:bldP spid="15" grpId="1" animBg="1"/>
      <p:bldP spid="16" grpId="1" animBg="1"/>
      <p:bldP spid="17" grpId="1"/>
      <p:bldP spid="6" grpId="1"/>
      <p:bldP spid="13" grpId="0"/>
      <p:bldP spid="13" grpId="1"/>
      <p:bldP spid="19" grpId="0"/>
      <p:bldP spid="19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-996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200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314569" y="33674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9947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6331" y="49350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88744" y="50366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51307" y="1341281"/>
            <a:ext cx="13782101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ethnic groups, for example, include the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English, Scottish and French,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minority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include residents from Singapore and the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Pacific islands.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552" y="3357406"/>
            <a:ext cx="1378210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while: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emphasize the difference between two situations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6230" y="4509135"/>
            <a:ext cx="1034923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 am willing to help, I do not have much time available.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my grandma was watching TV, she fell asleep.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haven’t seen him for quite a while.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88720" y="5045710"/>
            <a:ext cx="3529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en-US" altLang="zh-CN" b="1" i="1">
                <a:solidFill>
                  <a:schemeClr val="accent1"/>
                </a:solidFill>
              </a:rPr>
              <a:t> </a:t>
            </a:r>
            <a:endParaRPr lang="en-US" altLang="zh-CN" b="1" i="1">
              <a:solidFill>
                <a:schemeClr val="accent1"/>
              </a:solidFill>
            </a:endParaRPr>
          </a:p>
        </p:txBody>
      </p:sp>
      <p:cxnSp>
        <p:nvCxnSpPr>
          <p:cNvPr id="14" name="肘形连接符 13"/>
          <p:cNvCxnSpPr/>
          <p:nvPr/>
        </p:nvCxnSpPr>
        <p:spPr>
          <a:xfrm>
            <a:off x="683895" y="5045710"/>
            <a:ext cx="455295" cy="314325"/>
          </a:xfrm>
          <a:prstGeom prst="bentConnector3">
            <a:avLst>
              <a:gd name="adj1" fmla="val 47977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>
            <a:off x="683895" y="5733415"/>
            <a:ext cx="576580" cy="334010"/>
          </a:xfrm>
          <a:prstGeom prst="bentConnector3">
            <a:avLst>
              <a:gd name="adj1" fmla="val 5011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344295" y="5733415"/>
            <a:ext cx="3529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zh-CN" b="1" i="1">
                <a:solidFill>
                  <a:schemeClr val="accent1"/>
                </a:solidFill>
              </a:rPr>
              <a:t> </a:t>
            </a:r>
            <a:endParaRPr lang="en-US" altLang="zh-CN" b="1" i="1">
              <a:solidFill>
                <a:schemeClr val="accent1"/>
              </a:solidFill>
            </a:endParaRPr>
          </a:p>
        </p:txBody>
      </p:sp>
      <p:cxnSp>
        <p:nvCxnSpPr>
          <p:cNvPr id="13" name="肘形连接符 12"/>
          <p:cNvCxnSpPr/>
          <p:nvPr/>
        </p:nvCxnSpPr>
        <p:spPr>
          <a:xfrm>
            <a:off x="5436235" y="6165215"/>
            <a:ext cx="576580" cy="334010"/>
          </a:xfrm>
          <a:prstGeom prst="bentConnector3">
            <a:avLst>
              <a:gd name="adj1" fmla="val 5011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868035" y="5877560"/>
            <a:ext cx="3529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period of time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n. 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7360" y="3789045"/>
            <a:ext cx="119449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她是一个夜猫子，而她的丈夫却是个早起的人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800"/>
          </a:p>
        </p:txBody>
      </p:sp>
      <p:sp>
        <p:nvSpPr>
          <p:cNvPr id="18" name="菱形 17"/>
          <p:cNvSpPr/>
          <p:nvPr/>
        </p:nvSpPr>
        <p:spPr>
          <a:xfrm>
            <a:off x="100330" y="4149090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9" name="肘形连接符 18"/>
          <p:cNvCxnSpPr/>
          <p:nvPr/>
        </p:nvCxnSpPr>
        <p:spPr>
          <a:xfrm>
            <a:off x="3563620" y="4455160"/>
            <a:ext cx="455295" cy="314325"/>
          </a:xfrm>
          <a:prstGeom prst="bentConnector3">
            <a:avLst>
              <a:gd name="adj1" fmla="val 47977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42290" y="4004945"/>
            <a:ext cx="7785100" cy="450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1505" y="3852545"/>
            <a:ext cx="119449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is a night owl </a:t>
            </a:r>
            <a:r>
              <a:rPr lang="en-US" altLang="zh-CN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while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her husband is an early bird.</a:t>
            </a:r>
            <a:endParaRPr lang="zh-CN" altLang="en-US" sz="2800"/>
          </a:p>
        </p:txBody>
      </p:sp>
      <p:sp>
        <p:nvSpPr>
          <p:cNvPr id="24" name="文本框 23"/>
          <p:cNvSpPr txBox="1"/>
          <p:nvPr/>
        </p:nvSpPr>
        <p:spPr>
          <a:xfrm>
            <a:off x="4140200" y="4520565"/>
            <a:ext cx="1146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Conj.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1343025" y="4797425"/>
            <a:ext cx="2580640" cy="2406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1187450" y="4797425"/>
            <a:ext cx="3024505" cy="7524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菱形 26"/>
          <p:cNvSpPr/>
          <p:nvPr/>
        </p:nvSpPr>
        <p:spPr>
          <a:xfrm>
            <a:off x="111760" y="479742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菱形 27"/>
          <p:cNvSpPr/>
          <p:nvPr/>
        </p:nvSpPr>
        <p:spPr>
          <a:xfrm>
            <a:off x="162560" y="544512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175260" y="6097270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" grpId="0"/>
      <p:bldP spid="18" grpId="0" bldLvl="0" animBg="1"/>
      <p:bldP spid="17" grpId="1"/>
      <p:bldP spid="18" grpId="1" animBg="1"/>
      <p:bldP spid="22" grpId="0" animBg="1"/>
      <p:bldP spid="23" grpId="0"/>
      <p:bldP spid="22" grpId="1" animBg="1"/>
      <p:bldP spid="23" grpId="1"/>
      <p:bldP spid="6" grpId="0"/>
      <p:bldP spid="6" grpId="1"/>
      <p:bldP spid="21" grpId="0"/>
      <p:bldP spid="21" grpId="1"/>
      <p:bldP spid="7" grpId="0"/>
      <p:bldP spid="7" grpId="1"/>
      <p:bldP spid="24" grpId="0"/>
      <p:bldP spid="24" grpId="1"/>
      <p:bldP spid="16" grpId="0"/>
      <p:bldP spid="16" grpId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-996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200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314569" y="33674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9947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6331" y="49350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88744" y="50366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51307" y="1341281"/>
            <a:ext cx="13782101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ethnic groups, for example, include the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English, Scottish and French,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minority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include residents from Singapore and the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Pacific islands.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5605" y="3357245"/>
            <a:ext cx="86823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minority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1.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 small group within  a community or country      that is diffeent because of race, religion, language etc.</a:t>
            </a:r>
            <a:endParaRPr lang="en-US" altLang="zh-CN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2. the smaller part of a group</a:t>
            </a:r>
            <a:endParaRPr lang="en-US" altLang="zh-CN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15695" y="4869180"/>
            <a:ext cx="7362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只有少数年轻人爱听古典音乐。</a:t>
            </a:r>
            <a:endParaRPr lang="zh-CN" altLang="en-US" sz="2800"/>
          </a:p>
        </p:txBody>
      </p:sp>
      <p:sp>
        <p:nvSpPr>
          <p:cNvPr id="31" name="菱形 30"/>
          <p:cNvSpPr/>
          <p:nvPr/>
        </p:nvSpPr>
        <p:spPr>
          <a:xfrm>
            <a:off x="683895" y="4941570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1760" y="5517515"/>
            <a:ext cx="99752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Only a minority of young people like to listen to classical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music.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31" grpId="0" animBg="1"/>
      <p:bldP spid="30" grpId="0"/>
      <p:bldP spid="31" grpId="1" animBg="1"/>
      <p:bldP spid="30" grpId="1"/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444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1760" y="1412875"/>
            <a:ext cx="10424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This ethnic variety,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turn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brings about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cultural diversity.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200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314569" y="33674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9947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6331" y="49350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88744" y="50366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16230" y="2132965"/>
            <a:ext cx="10424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turn: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依次的，轮流的；反过来；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2654935"/>
            <a:ext cx="969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All theories originate from practice and in turn serve practice.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3850" y="3357245"/>
            <a:ext cx="1042479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about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导致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实现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bring up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养育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提出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bring in 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引进，请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做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bring out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生产，出版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bring back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送还，带回；使想起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bring down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击落，打落；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降低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（温度，价格等）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bring forth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生产，产出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450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107315" y="474980"/>
            <a:ext cx="1042479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Please __________ all library books by the end of this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2.Once_____________, their second album gained great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popularity among teenagers.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We need to ___________new technology.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She ________________ by her aunt.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Please________________ the matter at the next meeting.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The goverment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should take measure ______________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prices on all our computers.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8715" y="5085715"/>
            <a:ext cx="2416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bring down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9885" y="621030"/>
            <a:ext cx="2416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back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1730" y="3141345"/>
            <a:ext cx="2416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in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03985" y="3789045"/>
            <a:ext cx="3060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brought up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9885" y="4436745"/>
            <a:ext cx="3246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forward/up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3985" y="1845310"/>
            <a:ext cx="3060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out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450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45085"/>
            <a:ext cx="9386570" cy="2245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in Vancouver, a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city with the highest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Chinese Canadians in the counry, you can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particpate in the celevraions of the Chinese New Year,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or you may take tea in the Dr Sun Yat-Sen Classical Chinese </a:t>
            </a:r>
            <a:b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Garden.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2132965"/>
            <a:ext cx="106311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1.very active and energetic</a:t>
            </a:r>
            <a:endParaRPr lang="en-US" altLang="zh-CN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2. to describe a person having a lot of energy</a:t>
            </a:r>
            <a:endParaRPr lang="en-US" altLang="zh-CN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and a strong personality</a:t>
            </a:r>
            <a:endParaRPr lang="en-US" altLang="zh-CN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950" y="3973195"/>
            <a:ext cx="94259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A___________________________________ will create development oportunities for other countries.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一个更加开放，更具活力的中国经济将给其他国家的发展创造机遇。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Our company is looking for ______________________________who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enjoys working with people.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35560" y="4130675"/>
            <a:ext cx="302260" cy="19685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-50800" y="4784725"/>
            <a:ext cx="302260" cy="19685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995" y="3973195"/>
            <a:ext cx="67957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open and dynamic Chinese economy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1770" y="5013325"/>
            <a:ext cx="5142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positive and dynamic person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 bldLvl="0" animBg="1"/>
      <p:bldP spid="6" grpId="0" bldLvl="0" animBg="1"/>
      <p:bldP spid="5" grpId="0"/>
      <p:bldP spid="15" grpId="1" animBg="1"/>
      <p:bldP spid="6" grpId="1" animBg="1"/>
      <p:bldP spid="5" grpId="1"/>
      <p:bldP spid="7" grpId="0"/>
      <p:bldP spid="7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51460" y="1124585"/>
            <a:ext cx="88919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From the towering mountain peaks to the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depths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of the forest to the urban centers, Canada’s geographical wonders, ethnic groups and their cultures make it a unique place to live and visit.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2853055"/>
            <a:ext cx="95859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1.the deepest, most extreme or serious part of something</a:t>
            </a:r>
            <a:endParaRPr lang="en-US" altLang="zh-CN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 the strength and power of feelings</a:t>
            </a:r>
            <a:endParaRPr lang="en-US" altLang="zh-CN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460" y="3644900"/>
            <a:ext cx="8961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They walked towards the depths of the forest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hand in hand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7360" y="4203065"/>
            <a:ext cx="8961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他们手拉手朝着森林深处走去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5605" y="4725035"/>
            <a:ext cx="89617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 by the depth of his mother’s love, the little boy began to cry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9750" y="472503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 touched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360" y="5805170"/>
            <a:ext cx="8961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小男孩被妈妈深沉的爱深深感动，开始哭起来。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107315" y="382079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7315" y="494093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2580000">
            <a:off x="255514" y="264985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7276" y="421751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7" name="文本框 16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8" grpId="0" animBg="1"/>
      <p:bldP spid="5" grpId="0"/>
      <p:bldP spid="18" grpId="1" animBg="1"/>
      <p:bldP spid="5" grpId="1"/>
      <p:bldP spid="11" grpId="0" animBg="1"/>
      <p:bldP spid="7" grpId="0"/>
      <p:bldP spid="9" grpId="0"/>
      <p:bldP spid="11" grpId="1" animBg="1"/>
      <p:bldP spid="7" grpId="1"/>
      <p:bldP spid="9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55514" y="264985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276" y="421751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22402" y="1315246"/>
            <a:ext cx="13782101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these cultural differeces, it comes as no surprise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Canada has been celebrating Multiculturalism Day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2002.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307" y="2997361"/>
            <a:ext cx="1378210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-317" y="2853214"/>
            <a:ext cx="9047798" cy="38923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Tx/>
              <a:buSzTx/>
              <a:buNone/>
            </a:pPr>
            <a:r>
              <a:rPr lang="en-US" altLang="zh-CN" sz="2700" spc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given      </a:t>
            </a:r>
            <a:r>
              <a:rPr lang="en-US" altLang="zh-CN" sz="2700" i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</a:t>
            </a:r>
            <a:r>
              <a:rPr lang="en-US" altLang="zh-CN" sz="27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特定的，规定的，</a:t>
            </a:r>
            <a:r>
              <a:rPr lang="zh-CN" altLang="en-US" sz="27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已安排好的</a:t>
            </a:r>
            <a:endParaRPr lang="en-US" altLang="zh-CN" sz="270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2700" i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prep.</a:t>
            </a:r>
            <a:r>
              <a:rPr lang="en-US" altLang="zh-CN" sz="27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考虑到，鉴于	      </a:t>
            </a:r>
            <a:r>
              <a:rPr lang="en-US" altLang="zh-CN" sz="2700" spc="0" dirty="0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given that</a:t>
            </a:r>
            <a:r>
              <a:rPr lang="en-US" altLang="zh-CN" sz="27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700" i="1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conj. </a:t>
            </a:r>
            <a:r>
              <a:rPr lang="zh-CN" altLang="en-US" sz="27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考虑到</a:t>
            </a:r>
            <a:endParaRPr lang="en-US" altLang="zh-CN" sz="2700" i="1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We can find out how much money is spent on food ________________________. (在</a:t>
            </a:r>
            <a:r>
              <a:rPr lang="zh-CN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任何</a:t>
            </a:r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规定时间内)</a:t>
            </a:r>
            <a:endParaRPr lang="en-US" altLang="zh-CN" sz="270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__________________________ (</a:t>
            </a:r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考虑到</a:t>
            </a:r>
            <a:r>
              <a:rPr lang="zh-CN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她喜欢孩子</a:t>
            </a:r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), </a:t>
            </a:r>
            <a:endParaRPr lang="en-US" altLang="zh-CN" sz="270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teaching seems the right job for her.</a:t>
            </a:r>
            <a:endParaRPr lang="en-US" altLang="zh-CN" sz="270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buClrTx/>
              <a:buSzTx/>
              <a:buNone/>
            </a:pPr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Given _____ they are inexperienced, they’ve done remarkably well.</a:t>
            </a:r>
            <a:endParaRPr lang="en-US" altLang="zh-CN" sz="270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l">
              <a:buClrTx/>
              <a:buSzTx/>
              <a:buNone/>
            </a:pPr>
            <a:endParaRPr lang="en-US" altLang="zh-CN" sz="270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360" y="4221321"/>
            <a:ext cx="3645218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buClrTx/>
              <a:buSzTx/>
              <a:buNone/>
            </a:pPr>
            <a: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any given period</a:t>
            </a:r>
            <a:endParaRPr lang="en-US" altLang="zh-CN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7360" y="4725670"/>
            <a:ext cx="54533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Given her interest in children</a:t>
            </a:r>
            <a:endParaRPr lang="en-US" altLang="zh-CN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31754" y="5661660"/>
            <a:ext cx="837724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that</a:t>
            </a:r>
            <a:endParaRPr lang="en-US" altLang="zh-CN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35560" y="398208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55880" y="4869180"/>
            <a:ext cx="244475" cy="28194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35560" y="5877560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6" grpId="0" animBg="1"/>
      <p:bldP spid="6" grpId="0" animBg="1"/>
      <p:bldP spid="18" grpId="1" animBg="1"/>
      <p:bldP spid="15" grpId="1" animBg="1"/>
      <p:bldP spid="16" grpId="1" animBg="1"/>
      <p:bldP spid="6" grpId="1" animBg="1"/>
      <p:bldP spid="7" grpId="0"/>
      <p:bldP spid="7" grpId="1"/>
      <p:bldP spid="13" grpId="0"/>
      <p:bldP spid="13" grpId="1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55514" y="264985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276" y="421751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-153" y="1334931"/>
            <a:ext cx="13782101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these cultural differeces,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comes as no surprise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 has been celebrating Multiculturalism Day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2002.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307" y="2997361"/>
            <a:ext cx="1378210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8220" y="2565400"/>
            <a:ext cx="664591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buClrTx/>
              <a:buSzTx/>
              <a:buNone/>
            </a:pPr>
            <a:r>
              <a:rPr lang="en-US" altLang="zh-CN" sz="27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comes as no surprise...</a:t>
            </a:r>
            <a:r>
              <a:rPr lang="zh-CN" altLang="en-US" sz="27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不足为奇</a:t>
            </a:r>
            <a:endParaRPr lang="zh-CN" altLang="en-US" sz="2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20140" y="3285490"/>
            <a:ext cx="54533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得知他们食言并不让人觉得意外。</a:t>
            </a:r>
            <a:endParaRPr lang="zh-CN" altLang="en-US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7175" y="3861435"/>
            <a:ext cx="896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comes as no surprise 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 learn that they broke their surprise.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755650" y="341947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87450" y="4452620"/>
            <a:ext cx="7407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Her letter came as ____________________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15" name="菱形 14"/>
          <p:cNvSpPr/>
          <p:nvPr/>
        </p:nvSpPr>
        <p:spPr>
          <a:xfrm>
            <a:off x="683260" y="458660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87450" y="5085715"/>
            <a:ext cx="54533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万万没想到会收到他的来信。</a:t>
            </a:r>
            <a:endParaRPr lang="zh-CN" altLang="en-US" sz="2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11955" y="4436110"/>
            <a:ext cx="3540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complete surprise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6" grpId="0" animBg="1"/>
      <p:bldP spid="13" grpId="1"/>
      <p:bldP spid="16" grpId="1" animBg="1"/>
      <p:bldP spid="14" grpId="0"/>
      <p:bldP spid="14" grpId="1"/>
      <p:bldP spid="17" grpId="0"/>
      <p:bldP spid="17" grpId="1"/>
      <p:bldP spid="15" grpId="0" animBg="1"/>
      <p:bldP spid="6" grpId="0"/>
      <p:bldP spid="15" grpId="1" animBg="1"/>
      <p:bldP spid="6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/Users/apple/Desktop/PPT-2.jpgPPT-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85" y="-1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"/>
          <p:cNvSpPr txBox="1"/>
          <p:nvPr/>
        </p:nvSpPr>
        <p:spPr>
          <a:xfrm>
            <a:off x="7092280" y="817548"/>
            <a:ext cx="1099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+mn-ea"/>
                <a:ea typeface="+mn-ea"/>
              </a:rPr>
              <a:t>龙薇</a:t>
            </a:r>
            <a:endParaRPr lang="zh-CN" altLang="zh-CN" sz="2800" dirty="0">
              <a:latin typeface="+mn-ea"/>
              <a:ea typeface="+mn-ea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037080"/>
            <a:ext cx="3853815" cy="2891155"/>
          </a:xfrm>
          <a:prstGeom prst="rect">
            <a:avLst/>
          </a:prstGeom>
        </p:spPr>
      </p:pic>
      <p:sp>
        <p:nvSpPr>
          <p:cNvPr id="9" name="矩形 15"/>
          <p:cNvSpPr/>
          <p:nvPr/>
        </p:nvSpPr>
        <p:spPr>
          <a:xfrm>
            <a:off x="4716141" y="2420327"/>
            <a:ext cx="5240337" cy="24006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6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中学一级教师</a:t>
            </a:r>
            <a:endParaRPr lang="en-US" altLang="zh-CN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株洲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市英语创新课堂一等奖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株洲市一师一优课一等奖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450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1619763" y="2132723"/>
            <a:ext cx="6103374" cy="1786338"/>
          </a:xfrm>
          <a:prstGeom prst="ellipse">
            <a:avLst/>
          </a:prstGeom>
          <a:ln>
            <a:solidFill>
              <a:srgbClr val="CEEC7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95837" y="2492722"/>
            <a:ext cx="5271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6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study</a:t>
            </a:r>
            <a:endParaRPr kumimoji="1" lang="en-US" altLang="zh-CN" sz="6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Sentence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70119" y="30880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881" y="46556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3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51307" y="1341281"/>
            <a:ext cx="1378210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east of the Pacific coast rise the grand Rocky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Mountains, which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home to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peaks and deep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valleys carved by ice and water.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1307" y="2997361"/>
            <a:ext cx="13782101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思考：句子主语是？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引导的是？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5013325"/>
            <a:ext cx="8877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窗户边坐着一位优雅的女士，手里拿着一本杂志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323850" y="5517515"/>
            <a:ext cx="85077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zh-CN" altLang="zh-CN" sz="32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sat  an elegant woman with a magazine in her hand.</a:t>
            </a:r>
            <a:endParaRPr lang="en-US" altLang="zh-CN" sz="2800" b="1" i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7675" y="3851910"/>
            <a:ext cx="8877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那座神秘城堡就矗立在山顶上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467995" y="4356100"/>
            <a:ext cx="85077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top of the hill stood the mysterious castle</a:t>
            </a:r>
            <a:r>
              <a:rPr lang="en-US" altLang="zh-CN" sz="2800" b="1" i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i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13" grpId="0"/>
      <p:bldP spid="6" grpId="1"/>
      <p:bldP spid="13" grpId="1"/>
      <p:bldP spid="14" grpId="0"/>
      <p:bldP spid="14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" y="45085"/>
            <a:ext cx="9323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Sentence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70119" y="30880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881" y="46556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3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51307" y="1341281"/>
            <a:ext cx="13782101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 truly unique scenic spot in Canada is the mighty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Niagara Falls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water rushing over its edge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splendid display of sights and sounds.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407" y="2925606"/>
            <a:ext cx="13782101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with+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宾语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宾补（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n./adj./adv./to do/doing/done/prep.phr.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9265" y="3573145"/>
            <a:ext cx="923099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left the office _____________________.(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眼里含着泪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Jim lay on the bed______________________________.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眼睛盯着天花板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He used to sleep_____________________.(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窗户是开着的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122555" y="3717290"/>
            <a:ext cx="312420" cy="22352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32715" y="4555490"/>
            <a:ext cx="302260" cy="19685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132715" y="5661660"/>
            <a:ext cx="302260" cy="19685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20110" y="3573145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tears in her eyes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75965" y="4403090"/>
            <a:ext cx="6089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his eyes fixed on the ceiling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60065" y="5661660"/>
            <a:ext cx="3908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windows open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 animBg="1"/>
      <p:bldP spid="16" grpId="0" animBg="1"/>
      <p:bldP spid="18" grpId="0" animBg="1"/>
      <p:bldP spid="13" grpId="0"/>
      <p:bldP spid="14" grpId="1" animBg="1"/>
      <p:bldP spid="16" grpId="1" animBg="1"/>
      <p:bldP spid="18" grpId="1" animBg="1"/>
      <p:bldP spid="13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"/>
            <a:ext cx="9323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Sentence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70119" y="30880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881" y="46556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3  </a:t>
            </a:r>
            <a:endParaRPr lang="en-US" altLang="zh-CN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5407" y="2925606"/>
            <a:ext cx="1378210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5605" y="1704975"/>
            <a:ext cx="92309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little girl fell asleep___________________.(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灯还亮着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___________________________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（有向导带路），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 finally made our way home.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 (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由于没有可以说话的人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Tom felt lonely. 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97155" y="1845310"/>
            <a:ext cx="312420" cy="22352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107950" y="2853055"/>
            <a:ext cx="302260" cy="19685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32715" y="4077335"/>
            <a:ext cx="302260" cy="19685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24300" y="1628775"/>
            <a:ext cx="3425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light on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1505" y="3789045"/>
            <a:ext cx="6593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no one to talk to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1355" y="2493010"/>
            <a:ext cx="6593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our guide leading the way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/>
      <p:bldP spid="14" grpId="1" animBg="1"/>
      <p:bldP spid="15" grpId="1" animBg="1"/>
      <p:bldP spid="16" grpId="1" animBg="1"/>
      <p:bldP spid="13" grpId="1"/>
      <p:bldP spid="19" grpId="0"/>
      <p:bldP spid="19" grpId="1"/>
      <p:bldP spid="7" grpId="0"/>
      <p:bldP spid="7" grpId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5" y="45085"/>
            <a:ext cx="9323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-153" y="2709706"/>
            <a:ext cx="1378210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9575" y="1717040"/>
            <a:ext cx="92309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-36195" y="5719445"/>
            <a:ext cx="312420" cy="22352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-31115" y="4442460"/>
            <a:ext cx="302260" cy="19685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9070" y="5589270"/>
            <a:ext cx="9102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have rarely seen her display any sign of emotion.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77470" y="4725670"/>
            <a:ext cx="96767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exhibition gives local artists an opportunity to display their work.</a:t>
            </a:r>
            <a:endParaRPr lang="en-US" altLang="zh-CN" sz="2800" b="1" i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7950" y="908685"/>
            <a:ext cx="137134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 truly unique scenic spot in Canada is the mighty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Niagara Falls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water rushing over its edge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endParaRPr lang="en-US" altLang="zh-CN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splendid display of sights and sounds.</a:t>
            </a:r>
            <a:endParaRPr lang="zh-CN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3100" y="3572510"/>
            <a:ext cx="8058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display v./n.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展示，陈列；显示，显露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8125" y="6146165"/>
            <a:ext cx="5817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</a:rPr>
              <a:t>我难得见到她将喜怒形于色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sp>
        <p:nvSpPr>
          <p:cNvPr id="22" name="文本框 21"/>
          <p:cNvSpPr txBox="1"/>
          <p:nvPr/>
        </p:nvSpPr>
        <p:spPr>
          <a:xfrm>
            <a:off x="264160" y="4239895"/>
            <a:ext cx="9004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这次展览为当地的艺术家提供了展示自己作品的机会。。</a:t>
            </a:r>
            <a:endParaRPr lang="zh-CN" altLang="en-US" sz="2800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0" y="842645"/>
            <a:ext cx="5340350" cy="6604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404150" y="18871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Sentence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580000">
            <a:off x="41519" y="2051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 rot="2580000">
            <a:off x="778810" y="15055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281" y="17727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28" name="文本框 27"/>
          <p:cNvSpPr txBox="1"/>
          <p:nvPr/>
        </p:nvSpPr>
        <p:spPr>
          <a:xfrm flipH="1">
            <a:off x="915694" y="18743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3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07315" y="2625090"/>
            <a:ext cx="16019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/>
                </a:solidFill>
                <a:sym typeface="+mn-ea"/>
              </a:rPr>
              <a:t>加拿大真正独特的一处景点是雄伟壮阔的</a:t>
            </a:r>
            <a:r>
              <a:rPr lang="zh-CN" altLang="en-US" sz="2800">
                <a:solidFill>
                  <a:schemeClr val="accent1"/>
                </a:solidFill>
              </a:rPr>
              <a:t>尼亚加拉瀑布。</a:t>
            </a:r>
            <a:endParaRPr lang="zh-CN" altLang="en-US" sz="2800">
              <a:solidFill>
                <a:schemeClr val="accent1"/>
              </a:solidFill>
            </a:endParaRPr>
          </a:p>
          <a:p>
            <a:r>
              <a:rPr lang="zh-CN" altLang="en-US" sz="2800">
                <a:solidFill>
                  <a:schemeClr val="accent1"/>
                </a:solidFill>
              </a:rPr>
              <a:t>水流从瀑布边缘倾泻而下，景色壮观，水声轰鸣</a:t>
            </a:r>
            <a:endParaRPr lang="zh-CN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2" grpId="1"/>
      <p:bldP spid="18" grpId="0"/>
      <p:bldP spid="18" grpId="1"/>
      <p:bldP spid="15" grpId="0" animBg="1"/>
      <p:bldP spid="19" grpId="0"/>
      <p:bldP spid="22" grpId="0"/>
      <p:bldP spid="14" grpId="0" animBg="1"/>
      <p:bldP spid="15" grpId="1" animBg="1"/>
      <p:bldP spid="19" grpId="1"/>
      <p:bldP spid="22" grpId="1"/>
      <p:bldP spid="14" grpId="1" animBg="1"/>
      <p:bldP spid="6" grpId="0"/>
      <p:bldP spid="6" grpId="1"/>
      <p:bldP spid="21" grpId="0"/>
      <p:bldP spid="2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450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99060" y="1124585"/>
            <a:ext cx="9781540" cy="5046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display        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window display     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firework display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breahtaking display of aerobatics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display of affection                         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display of strength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display of wealth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9060" y="9791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20050" y="2611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Sentence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57419" y="9290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994710" y="2229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9181" y="24966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31594" y="2598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3 </a:t>
            </a:r>
            <a:endParaRPr lang="en-US" altLang="zh-CN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3851910" y="1268730"/>
            <a:ext cx="8058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展出，陈列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4300" y="1844675"/>
            <a:ext cx="8058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橱窗陈列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0380" y="3212465"/>
            <a:ext cx="8058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惊险的特技飞行表演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0" y="3789045"/>
            <a:ext cx="8058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爱的流露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0245" y="4436745"/>
            <a:ext cx="8058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实力的显示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8490" y="5013325"/>
            <a:ext cx="8058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财富的炫耀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96055" y="2564765"/>
            <a:ext cx="8058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烟花表演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" grpId="0"/>
      <p:bldP spid="2" grpId="1"/>
      <p:bldP spid="14" grpId="0"/>
      <p:bldP spid="14" grpId="1"/>
      <p:bldP spid="3" grpId="0"/>
      <p:bldP spid="3" grpId="1"/>
      <p:bldP spid="6" grpId="0"/>
      <p:bldP spid="6" grpId="1"/>
      <p:bldP spid="7" grpId="0"/>
      <p:bldP spid="7" grpId="1"/>
      <p:bldP spid="13" grpId="0"/>
      <p:bldP spid="1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990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04175" y="47827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Text review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37099" y="331025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978835" y="44011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861" y="487791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11274" y="497951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4 </a:t>
            </a:r>
            <a:endParaRPr lang="en-US" altLang="zh-CN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5560" y="1485265"/>
            <a:ext cx="9145905" cy="3538220"/>
          </a:xfrm>
          <a:prstGeom prst="rect">
            <a:avLst/>
          </a:prstGeom>
          <a:solidFill>
            <a:srgbClr val="CEEC72"/>
          </a:solidFill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Canada is a broad and beautiful country _________(stretch) from the Atlantic to the Pacific Ocean. It is like a________(bloom) flower, winning the heart of those who enjoy_________it has to offer. First, in the ten provinces and three territories which make up Canada, there is great _________(diverse) in geography.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" y="1989455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7675" y="2493010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blooming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19700" y="2962275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92090" y="3933190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" grpId="0"/>
      <p:bldP spid="3" grpId="1"/>
      <p:bldP spid="6" grpId="0"/>
      <p:bldP spid="6" grpId="1"/>
      <p:bldP spid="7" grpId="0"/>
      <p:bldP spid="7" grpId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990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04175" y="47827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Text review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37099" y="331025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978835" y="44011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861" y="487791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11274" y="497951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4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0" y="1530350"/>
            <a:ext cx="9103360" cy="3046095"/>
          </a:xfrm>
          <a:prstGeom prst="rect">
            <a:avLst/>
          </a:prstGeom>
          <a:solidFill>
            <a:srgbClr val="CEEC72"/>
          </a:solidFill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One truly unique scenic spot is Niagara Falls. _________(locate) on the Niagara River in north-eastern North America, it is one of the continent’s most famous spectacles. The___________(geography) wonder is not only a popular tourist destination, but also serve __________a major power provider. </a:t>
            </a:r>
            <a:endParaRPr lang="zh-CN" alt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" y="1989455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6145" y="2925445"/>
            <a:ext cx="2514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9975" y="3992880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990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04175" y="47827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Text review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37099" y="331025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978835" y="44011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861" y="487791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11274" y="497951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4 </a:t>
            </a:r>
            <a:endParaRPr lang="en-US" altLang="zh-CN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0" y="1412875"/>
            <a:ext cx="9133205" cy="5015865"/>
          </a:xfrm>
          <a:prstGeom prst="rect">
            <a:avLst/>
          </a:prstGeom>
          <a:solidFill>
            <a:srgbClr val="CEEC72"/>
          </a:solidFill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Apart________ that, Canada demostrates variety in its ethnic composition, with________(settle) from different backgrounds. The major ethnic groups include the English, Scottish and French</a:t>
            </a:r>
            <a:r>
              <a:rPr lang="zh-CN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 the minority groups include residents from singapore and the Pacific Islands.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ethnic variety, in turn, brings________ cultural diversity. ________(give) the above-mentioned aspects, it comes as no surprise_________ Canada is an ideal place ________(live) and visit.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1595" y="1412875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6145" y="1845310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settlers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92315" y="2853055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96280" y="4293235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35785" y="4797425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47360" y="5261610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28265" y="5845175"/>
            <a:ext cx="1803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live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3" grpId="0"/>
      <p:bldP spid="3" grpId="1"/>
      <p:bldP spid="6" grpId="0"/>
      <p:bldP spid="6" grpId="1"/>
      <p:bldP spid="7" grpId="0"/>
      <p:bldP spid="7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22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折角形 3"/>
          <p:cNvSpPr/>
          <p:nvPr/>
        </p:nvSpPr>
        <p:spPr>
          <a:xfrm>
            <a:off x="1809115" y="2059940"/>
            <a:ext cx="5635625" cy="2357120"/>
          </a:xfrm>
          <a:prstGeom prst="foldedCorner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0" scaled="0"/>
          </a:gra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sunset" dir="t">
              <a:rot lat="0" lon="0" rev="0"/>
            </a:lightRig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6675" algn="just">
              <a:spcAft>
                <a:spcPts val="0"/>
              </a:spcAft>
            </a:pPr>
            <a:endParaRPr lang="en-US" altLang="zh-CN" sz="2400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6675" algn="just"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1.Finish exercise A and B on page 57.</a:t>
            </a:r>
            <a:endParaRPr lang="en-US" altLang="zh-CN" sz="2400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6675" algn="just"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2.Supposing you are a tour guide, please use the words, expressions and rhetorical devices you have learnt in this article to introduce a city or tourist attraction in China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6675" algn="just">
              <a:spcAft>
                <a:spcPts val="0"/>
              </a:spcAft>
            </a:pPr>
            <a:endParaRPr lang="en-US" altLang="zh-CN" sz="2400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 rot="19920000">
            <a:off x="625314" y="1604399"/>
            <a:ext cx="2386965" cy="6153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b="1" dirty="0">
                <a:solidFill>
                  <a:srgbClr val="6ABDC6"/>
                </a:solidFill>
              </a:rPr>
              <a:t>Homework</a:t>
            </a:r>
            <a:endParaRPr lang="en-US" altLang="zh-CN" sz="3000" b="1" dirty="0">
              <a:solidFill>
                <a:srgbClr val="6ABD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" y="450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85725" y="1190625"/>
            <a:ext cx="5461000" cy="5715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19275" y="483870"/>
            <a:ext cx="470217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Revision</a:t>
            </a:r>
            <a:endParaRPr lang="zh-CN" altLang="en-US" sz="3200" b="1" dirty="0" smtClean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36220" y="325120"/>
            <a:ext cx="718185" cy="71691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977900" y="434340"/>
            <a:ext cx="520700" cy="51625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7490" y="482600"/>
            <a:ext cx="734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10615" y="492760"/>
            <a:ext cx="384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1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60680" y="1186815"/>
            <a:ext cx="1381696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•What does Canada have to offer tourists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/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泪滴形 5"/>
          <p:cNvSpPr/>
          <p:nvPr/>
        </p:nvSpPr>
        <p:spPr>
          <a:xfrm rot="5760000">
            <a:off x="2321560" y="2259330"/>
            <a:ext cx="1870710" cy="2383790"/>
          </a:xfrm>
          <a:prstGeom prst="teardrop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泪滴形 6"/>
          <p:cNvSpPr/>
          <p:nvPr/>
        </p:nvSpPr>
        <p:spPr>
          <a:xfrm rot="15660000">
            <a:off x="4144645" y="3904615"/>
            <a:ext cx="1818640" cy="2157095"/>
          </a:xfrm>
          <a:prstGeom prst="teardrop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泪滴形 1"/>
          <p:cNvSpPr/>
          <p:nvPr/>
        </p:nvSpPr>
        <p:spPr>
          <a:xfrm rot="1320000">
            <a:off x="2065020" y="3837940"/>
            <a:ext cx="1725930" cy="1946910"/>
          </a:xfrm>
          <a:prstGeom prst="teardrop">
            <a:avLst>
              <a:gd name="adj" fmla="val 101288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泪滴形 12"/>
          <p:cNvSpPr/>
          <p:nvPr/>
        </p:nvSpPr>
        <p:spPr>
          <a:xfrm rot="11460000">
            <a:off x="4159250" y="2588895"/>
            <a:ext cx="2021205" cy="1957705"/>
          </a:xfrm>
          <a:prstGeom prst="teardrop">
            <a:avLst>
              <a:gd name="adj" fmla="val 8753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33625" y="2629535"/>
            <a:ext cx="27222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breathtaking beauty and richness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41575" y="4133850"/>
            <a:ext cx="17532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diverse ethnic groups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06875" y="4556125"/>
            <a:ext cx="21824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distinct cultures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05605" y="3054985"/>
            <a:ext cx="2722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wonders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923030" y="4071620"/>
            <a:ext cx="505460" cy="4337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78940" y="5934075"/>
            <a:ext cx="520573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blooming flower</a:t>
            </a:r>
            <a:endParaRPr lang="en-US" altLang="zh-CN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bldLvl="0" animBg="1"/>
      <p:bldP spid="14" grpId="1"/>
      <p:bldP spid="6" grpId="1" animBg="1"/>
      <p:bldP spid="13" grpId="0" bldLvl="0" animBg="1"/>
      <p:bldP spid="17" grpId="0"/>
      <p:bldP spid="13" grpId="1" animBg="1"/>
      <p:bldP spid="17" grpId="1"/>
      <p:bldP spid="2" grpId="0" bldLvl="0" animBg="1"/>
      <p:bldP spid="15" grpId="0"/>
      <p:bldP spid="2" grpId="1" animBg="1"/>
      <p:bldP spid="15" grpId="1"/>
      <p:bldP spid="7" grpId="0" bldLvl="0" animBg="1"/>
      <p:bldP spid="16" grpId="0"/>
      <p:bldP spid="18" grpId="0" bldLvl="0" animBg="1"/>
      <p:bldP spid="7" grpId="1" animBg="1"/>
      <p:bldP spid="16" grpId="1"/>
      <p:bldP spid="18" grpId="1" animBg="1"/>
      <p:bldP spid="23" grpId="0"/>
      <p:bldP spid="2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 descr="/Users/apple/Desktop/高中助教资源库 PPT选择性必修三/PPT-3.jpgPPT-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07632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Read and underline the following key words 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or expressions.</a:t>
            </a:r>
            <a:endParaRPr lang="en-US" altLang="zh-CN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750" y="1629410"/>
            <a:ext cx="3384550" cy="475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9340" y="1629410"/>
            <a:ext cx="7135495" cy="461581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have something to offer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apart from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by means of            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one out of five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 turn                     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bring about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7.define your encounter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8. off the beaten track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9.it comes as no surprise that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10.be consistently ranked as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6195" y="1630045"/>
            <a:ext cx="2130425" cy="461518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560" y="1772920"/>
            <a:ext cx="22034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1.blooming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2.unfold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3.stretch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4.distinct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5.dynamic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6.sample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70119" y="30880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881" y="46556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51307" y="1341281"/>
            <a:ext cx="13782101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Canada is like a blooming flower,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unfolding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breathtaking beauty and richness to win the heart of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who enjoy what it has to offer.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407" y="2853216"/>
            <a:ext cx="13782101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unfold</a:t>
            </a:r>
            <a:r>
              <a:rPr lang="zh-C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spread open or flat sth that has previously </a:t>
            </a:r>
            <a:endParaRPr lang="en-US" altLang="zh-CN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been folded.</a:t>
            </a:r>
            <a:endParaRPr lang="en-US" altLang="zh-CN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2. to gradually make sth known to other people</a:t>
            </a:r>
            <a:endParaRPr lang="en-US" altLang="zh-CN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2140" y="4293235"/>
            <a:ext cx="24053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她张开双臂。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611505" y="4832985"/>
            <a:ext cx="34817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She unfolded her arms.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3895" y="6021705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观众看着剧情逐渐展开。</a:t>
            </a:r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179705" y="5373370"/>
            <a:ext cx="90639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audience watched as the story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unfolded before their eyes.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122555" y="4434840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55880" y="551497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" grpId="0" animBg="1"/>
      <p:bldP spid="6" grpId="0"/>
      <p:bldP spid="17" grpId="1" animBg="1"/>
      <p:bldP spid="6" grpId="1"/>
      <p:bldP spid="7" grpId="0"/>
      <p:bldP spid="7" grpId="1"/>
      <p:bldP spid="14" grpId="0"/>
      <p:bldP spid="15" grpId="0" animBg="1"/>
      <p:bldP spid="14" grpId="1"/>
      <p:bldP spid="15" grpId="1" animBg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70119" y="30880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881" y="46556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51307" y="1341281"/>
            <a:ext cx="13782101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Canada is like a blooming flower, 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unfolding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breathtaking beauty and richness to win the heart of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who enjoy what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has to offer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sth. to offer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have something available that</a:t>
            </a:r>
            <a:endParaRPr lang="en-US" altLang="zh-CN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somebody wants </a:t>
            </a:r>
            <a:endParaRPr lang="zh-CN" altLang="zh-CN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555" y="4152900"/>
            <a:ext cx="877506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This town does not have much to offer. Its shops are 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very small and it has only one cinema.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705" y="5229225"/>
            <a:ext cx="80060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这个小镇没有什么可提供的。商店很小，只有一家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电影院。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70119" y="30880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881" y="46556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51307" y="1341281"/>
            <a:ext cx="13782101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a broad and beautiful country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Atlantic to the Pacific Ocean.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53" y="2277271"/>
            <a:ext cx="13782101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yawned lazily.  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2.Make sure that the rope is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tight.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3.Fields and hills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as far as we could see.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4.She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acrossed the table for the butter.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5.The sweater has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stretched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5650" y="2277110"/>
            <a:ext cx="1343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stretch: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extend; to spread 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an area of land</a:t>
            </a:r>
            <a:endParaRPr lang="en-US" altLang="zh-CN" sz="28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79520" y="4509135"/>
            <a:ext cx="97161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pull it to become longer or looser</a:t>
            </a:r>
            <a:endParaRPr lang="en-US" altLang="zh-CN" sz="24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to spread; to extend</a:t>
            </a:r>
            <a:endParaRPr lang="en-US" altLang="zh-CN" sz="24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to pull sth so that it is smooth and tight</a:t>
            </a:r>
            <a:endParaRPr lang="en-US" altLang="zh-CN" sz="24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to contract your muscles</a:t>
            </a:r>
            <a:endParaRPr lang="en-US" altLang="zh-CN" sz="24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e.to reach out</a:t>
            </a:r>
            <a:endParaRPr lang="en-US" altLang="zh-CN" sz="24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527810" y="3021965"/>
            <a:ext cx="2395855" cy="27838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3923665" y="3429000"/>
            <a:ext cx="71755" cy="201676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843530" y="3789045"/>
            <a:ext cx="1080135" cy="122428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475740" y="4034155"/>
            <a:ext cx="2447925" cy="22034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558540" y="4437380"/>
            <a:ext cx="365125" cy="2882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70119" y="30880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881" y="46556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51307" y="1341281"/>
            <a:ext cx="13782101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also one of the most ethnically diverse nations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world with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cultures.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697" y="2420781"/>
            <a:ext cx="13782101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clearly different of a different kind    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describe things that can easily or clearly 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heard, seen etc.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190" y="3775075"/>
            <a:ext cx="1405445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result of the questionaire fell into two distinct groups.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7297" y="4293396"/>
            <a:ext cx="1378210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问卷的结果分为截然不同的两组。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5452" y="4869341"/>
            <a:ext cx="13782101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Jane’s voice was quiet but every word was distinct.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31442" y="5392581"/>
            <a:ext cx="1378210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简说话声音不大，却字字清晰。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0" y="389445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111760" y="506920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560" y="5805170"/>
            <a:ext cx="2233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4860290" y="5815965"/>
            <a:ext cx="2233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distinctive 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0" y="6216015"/>
            <a:ext cx="2233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distinctly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1790065" y="5877560"/>
            <a:ext cx="43757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差别，特点，卓越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372225" y="5805805"/>
            <a:ext cx="9067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</a:rPr>
              <a:t>adj. 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独特的，特别的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90065" y="6237605"/>
            <a:ext cx="36906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</a:rPr>
              <a:t>adv. 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</a:rPr>
              <a:t>清楚地，明显地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17" grpId="0" animBg="1"/>
      <p:bldP spid="6" grpId="0"/>
      <p:bldP spid="17" grpId="1" animBg="1"/>
      <p:bldP spid="6" grpId="1"/>
      <p:bldP spid="15" grpId="0"/>
      <p:bldP spid="15" grpId="1"/>
      <p:bldP spid="19" grpId="0" animBg="1"/>
      <p:bldP spid="13" grpId="0"/>
      <p:bldP spid="19" grpId="1" animBg="1"/>
      <p:bldP spid="13" grpId="1"/>
      <p:bldP spid="23" grpId="0"/>
      <p:bldP spid="24" grpId="0"/>
      <p:bldP spid="25" grpId="0"/>
      <p:bldP spid="23" grpId="1"/>
      <p:bldP spid="24" grpId="1"/>
      <p:bldP spid="25" grpId="1"/>
      <p:bldP spid="20" grpId="0"/>
      <p:bldP spid="20" grpId="1"/>
      <p:bldP spid="22" grpId="0"/>
      <p:bldP spid="22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111760" y="1195070"/>
            <a:ext cx="5448300" cy="6350"/>
          </a:xfrm>
          <a:prstGeom prst="line">
            <a:avLst/>
          </a:prstGeom>
          <a:solidFill>
            <a:srgbClr val="CEEC72"/>
          </a:solidFill>
          <a:ln w="57150">
            <a:solidFill>
              <a:srgbClr val="CEEC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32750" y="477000"/>
            <a:ext cx="4690745" cy="583565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DDC5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612F02"/>
                </a:solidFill>
              </a:rPr>
              <a:t>Word study</a:t>
            </a:r>
            <a:endParaRPr lang="en-US" altLang="zh-CN" sz="3200" b="1" dirty="0">
              <a:solidFill>
                <a:srgbClr val="612F0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580000">
            <a:off x="270119" y="308800"/>
            <a:ext cx="716915" cy="71564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580000">
            <a:off x="1007410" y="438844"/>
            <a:ext cx="519430" cy="514985"/>
          </a:xfrm>
          <a:prstGeom prst="rect">
            <a:avLst/>
          </a:prstGeom>
          <a:solidFill>
            <a:srgbClr val="CEEC72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1881" y="465566"/>
            <a:ext cx="7327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 dirty="0">
                <a:solidFill>
                  <a:srgbClr val="612F02"/>
                </a:solidFill>
              </a:rPr>
              <a:t>Step</a:t>
            </a:r>
            <a:r>
              <a:rPr lang="en-US" altLang="zh-CN" b="1" dirty="0"/>
              <a:t>  </a:t>
            </a:r>
            <a:endParaRPr lang="en-US" altLang="zh-CN" b="1" dirty="0"/>
          </a:p>
        </p:txBody>
      </p:sp>
      <p:sp>
        <p:nvSpPr>
          <p:cNvPr id="12" name="文本框 11"/>
          <p:cNvSpPr txBox="1"/>
          <p:nvPr/>
        </p:nvSpPr>
        <p:spPr>
          <a:xfrm flipH="1">
            <a:off x="1144294" y="475726"/>
            <a:ext cx="38368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/>
              <a:t>2  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71627" y="1334931"/>
            <a:ext cx="13782101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male bird has _________ markings on is head.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7567" y="1340646"/>
            <a:ext cx="13782101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distinctive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5452" y="4869341"/>
            <a:ext cx="13782101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19957" y="5229386"/>
            <a:ext cx="1378210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特质，不同凡响</a:t>
            </a:r>
            <a:endParaRPr lang="en-US" altLang="zh-CN" sz="2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endParaRPr lang="en-US" altLang="zh-CN" sz="28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107315" y="1484630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07315" y="357695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107315" y="242887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7360" y="2277110"/>
            <a:ext cx="8035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I _________heard someone calling me.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04570" y="2277110"/>
            <a:ext cx="315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distinctly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122555" y="4725035"/>
            <a:ext cx="215900" cy="23876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2445" y="4653280"/>
            <a:ext cx="136652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She had the ____________ of being the first woman to 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fly the Atlantic.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27630" y="4653280"/>
            <a:ext cx="315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2445" y="3388360"/>
            <a:ext cx="9086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new law makes no ___________between adults and children.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67810" y="3388360"/>
            <a:ext cx="3152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bldLvl="0" animBg="1"/>
      <p:bldP spid="14" grpId="1" animBg="1"/>
      <p:bldP spid="16" grpId="0" bldLvl="0" animBg="1"/>
      <p:bldP spid="16" grpId="1" animBg="1"/>
      <p:bldP spid="18" grpId="0" bldLvl="0" animBg="1"/>
      <p:bldP spid="18" grpId="1" animBg="1"/>
      <p:bldP spid="23" grpId="0" bldLvl="0" animBg="1"/>
      <p:bldP spid="23" grpId="1" animBg="1"/>
      <p:bldP spid="3" grpId="0"/>
      <p:bldP spid="3" grpId="1"/>
      <p:bldP spid="22" grpId="0"/>
      <p:bldP spid="22" grpId="1"/>
      <p:bldP spid="27" grpId="0"/>
      <p:bldP spid="27" grpId="1"/>
      <p:bldP spid="25" grpId="0"/>
      <p:bldP spid="25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宋体" panose="02010600030101010101" pitchFamily="2" charset="-122"/>
            <a:sym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10233</Words>
  <Application>WPS 演示</Application>
  <PresentationFormat>全屏显示(4:3)</PresentationFormat>
  <Paragraphs>678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楷体</vt:lpstr>
      <vt:lpstr>微软雅黑</vt:lpstr>
      <vt:lpstr>Arial Unicode MS</vt:lpstr>
      <vt:lpstr>方正粗黑宋简体</vt:lpstr>
      <vt:lpstr>Comic Sans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DING Jing</cp:lastModifiedBy>
  <cp:revision>646</cp:revision>
  <dcterms:created xsi:type="dcterms:W3CDTF">2021-08-25T03:52:00Z</dcterms:created>
  <dcterms:modified xsi:type="dcterms:W3CDTF">2021-12-07T07:23:22Z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B65687D2CEEA4D349BE9046D97E4EC3B</vt:lpwstr>
  </property>
</Properties>
</file>